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7" r:id="rId3"/>
    <p:sldId id="288" r:id="rId4"/>
    <p:sldId id="289" r:id="rId5"/>
    <p:sldId id="290" r:id="rId6"/>
    <p:sldId id="291" r:id="rId7"/>
    <p:sldId id="257" r:id="rId8"/>
    <p:sldId id="268" r:id="rId9"/>
    <p:sldId id="259" r:id="rId10"/>
    <p:sldId id="260" r:id="rId11"/>
    <p:sldId id="261" r:id="rId12"/>
    <p:sldId id="262" r:id="rId13"/>
    <p:sldId id="266" r:id="rId14"/>
    <p:sldId id="264" r:id="rId15"/>
    <p:sldId id="269" r:id="rId16"/>
    <p:sldId id="270" r:id="rId17"/>
    <p:sldId id="271" r:id="rId18"/>
    <p:sldId id="272" r:id="rId19"/>
    <p:sldId id="284" r:id="rId20"/>
    <p:sldId id="273" r:id="rId21"/>
    <p:sldId id="274" r:id="rId22"/>
    <p:sldId id="292" r:id="rId23"/>
    <p:sldId id="294" r:id="rId24"/>
    <p:sldId id="293" r:id="rId25"/>
    <p:sldId id="295" r:id="rId26"/>
    <p:sldId id="296" r:id="rId27"/>
    <p:sldId id="298" r:id="rId28"/>
    <p:sldId id="299" r:id="rId29"/>
    <p:sldId id="297" r:id="rId30"/>
    <p:sldId id="285" r:id="rId31"/>
    <p:sldId id="300" r:id="rId32"/>
    <p:sldId id="301" r:id="rId33"/>
    <p:sldId id="283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סגנון ביניים 4 - הדגשה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3" autoAdjust="0"/>
    <p:restoredTop sz="94660"/>
  </p:normalViewPr>
  <p:slideViewPr>
    <p:cSldViewPr snapToGrid="0">
      <p:cViewPr varScale="1">
        <p:scale>
          <a:sx n="75" d="100"/>
          <a:sy n="75" d="100"/>
        </p:scale>
        <p:origin x="44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 עם ציטו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או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emf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736600" y="2618276"/>
            <a:ext cx="10525125" cy="2421464"/>
          </a:xfrm>
        </p:spPr>
        <p:txBody>
          <a:bodyPr>
            <a:normAutofit/>
          </a:bodyPr>
          <a:lstStyle/>
          <a:p>
            <a:pPr algn="ctr" rtl="0"/>
            <a:r>
              <a:rPr lang="en-US" dirty="0">
                <a:solidFill>
                  <a:srgbClr val="FFC000"/>
                </a:solidFill>
              </a:rPr>
              <a:t>Luteal coasting post </a:t>
            </a:r>
            <a:r>
              <a:rPr lang="en-US" dirty="0" smtClean="0">
                <a:solidFill>
                  <a:srgbClr val="FFC000"/>
                </a:solidFill>
              </a:rPr>
              <a:t>G</a:t>
            </a:r>
            <a:r>
              <a:rPr lang="en-US" cap="none" dirty="0" smtClean="0">
                <a:solidFill>
                  <a:srgbClr val="FFC000"/>
                </a:solidFill>
              </a:rPr>
              <a:t>n</a:t>
            </a:r>
            <a:r>
              <a:rPr lang="en-US" dirty="0" smtClean="0">
                <a:solidFill>
                  <a:srgbClr val="FFC000"/>
                </a:solidFill>
              </a:rPr>
              <a:t>RH </a:t>
            </a:r>
            <a:r>
              <a:rPr lang="en-US" dirty="0">
                <a:solidFill>
                  <a:srgbClr val="FFC000"/>
                </a:solidFill>
              </a:rPr>
              <a:t>agonist trigger</a:t>
            </a:r>
            <a:br>
              <a:rPr lang="en-US" dirty="0">
                <a:solidFill>
                  <a:srgbClr val="FFC000"/>
                </a:solidFill>
              </a:rPr>
            </a:b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4" name="כותרת משנה 2"/>
          <p:cNvSpPr>
            <a:spLocks noGrp="1"/>
          </p:cNvSpPr>
          <p:nvPr>
            <p:ph type="subTitle" idx="1"/>
          </p:nvPr>
        </p:nvSpPr>
        <p:spPr>
          <a:xfrm>
            <a:off x="4843462" y="4427599"/>
            <a:ext cx="2311399" cy="542573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 err="1" smtClean="0"/>
              <a:t>Shahar</a:t>
            </a:r>
            <a:r>
              <a:rPr lang="en-US" sz="3200" dirty="0" smtClean="0"/>
              <a:t> </a:t>
            </a:r>
            <a:r>
              <a:rPr lang="en-US" sz="3200" dirty="0" err="1" smtClean="0"/>
              <a:t>Kol</a:t>
            </a:r>
            <a:endParaRPr lang="en-US" sz="3200" dirty="0" smtClean="0"/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8700" y="5443176"/>
            <a:ext cx="3429000" cy="1291969"/>
          </a:xfrm>
          <a:prstGeom prst="rect">
            <a:avLst/>
          </a:prstGeom>
        </p:spPr>
      </p:pic>
      <p:pic>
        <p:nvPicPr>
          <p:cNvPr id="3" name="תמונה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225" y="142875"/>
            <a:ext cx="9048750" cy="2228850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479" y="4185818"/>
            <a:ext cx="3475021" cy="260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90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108200" y="723899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5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Summary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676400"/>
            <a:ext cx="7772400" cy="41148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SzPct val="90000"/>
            </a:pPr>
            <a:r>
              <a:rPr lang="en-US" sz="2800" dirty="0">
                <a:solidFill>
                  <a:srgbClr val="FFFF00"/>
                </a:solidFill>
                <a:cs typeface="Tahoma" pitchFamily="34" charset="0"/>
              </a:rPr>
              <a:t>The lower levels of luteal steroidal and </a:t>
            </a:r>
            <a:r>
              <a:rPr lang="en-US" sz="2800" dirty="0" smtClean="0">
                <a:solidFill>
                  <a:srgbClr val="FFFF00"/>
                </a:solidFill>
                <a:cs typeface="Tahoma" pitchFamily="34" charset="0"/>
              </a:rPr>
              <a:t>non-steroidal </a:t>
            </a:r>
            <a:r>
              <a:rPr lang="en-US" sz="2800" dirty="0">
                <a:solidFill>
                  <a:srgbClr val="FFFF00"/>
                </a:solidFill>
                <a:cs typeface="Tahoma" pitchFamily="34" charset="0"/>
              </a:rPr>
              <a:t>hormones reflect </a:t>
            </a:r>
            <a:r>
              <a:rPr lang="en-US" sz="2800" dirty="0" err="1">
                <a:solidFill>
                  <a:srgbClr val="FFFF00"/>
                </a:solidFill>
                <a:cs typeface="Tahoma" pitchFamily="34" charset="0"/>
              </a:rPr>
              <a:t>luteolysis</a:t>
            </a:r>
            <a:r>
              <a:rPr lang="en-US" sz="2800" dirty="0">
                <a:solidFill>
                  <a:srgbClr val="FFFF00"/>
                </a:solidFill>
                <a:cs typeface="Tahoma" pitchFamily="34" charset="0"/>
              </a:rPr>
              <a:t>, and may explain the mechanism of OHSS prevention by GnRH-a.</a:t>
            </a:r>
          </a:p>
          <a:p>
            <a:pPr algn="l" rtl="0" eaLnBrk="1" hangingPunct="1">
              <a:lnSpc>
                <a:spcPct val="90000"/>
              </a:lnSpc>
              <a:buSzPct val="90000"/>
            </a:pPr>
            <a:r>
              <a:rPr lang="en-US" sz="2800" dirty="0">
                <a:solidFill>
                  <a:srgbClr val="FFFF00"/>
                </a:solidFill>
                <a:cs typeface="Tahoma" pitchFamily="34" charset="0"/>
              </a:rPr>
              <a:t>Pregnancy post agonist trigger does not rescue the CL!!!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8458201" y="6172201"/>
            <a:ext cx="1851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0"/>
            <a:r>
              <a:rPr lang="en-US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Nevo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et al, 2003</a:t>
            </a:r>
          </a:p>
        </p:txBody>
      </p:sp>
    </p:spTree>
    <p:extLst>
      <p:ext uri="{BB962C8B-B14F-4D97-AF65-F5344CB8AC3E}">
        <p14:creationId xmlns:p14="http://schemas.microsoft.com/office/powerpoint/2010/main" val="138148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104" y="291674"/>
            <a:ext cx="7265992" cy="3455251"/>
          </a:xfrm>
          <a:prstGeom prst="rect">
            <a:avLst/>
          </a:prstGeom>
        </p:spPr>
      </p:pic>
      <p:sp>
        <p:nvSpPr>
          <p:cNvPr id="6" name="מציין מיקום תוכן 5"/>
          <p:cNvSpPr>
            <a:spLocks noGrp="1"/>
          </p:cNvSpPr>
          <p:nvPr>
            <p:ph idx="1"/>
          </p:nvPr>
        </p:nvSpPr>
        <p:spPr>
          <a:xfrm>
            <a:off x="673101" y="4178300"/>
            <a:ext cx="9563099" cy="2540000"/>
          </a:xfrm>
        </p:spPr>
        <p:txBody>
          <a:bodyPr/>
          <a:lstStyle/>
          <a:p>
            <a:pPr algn="l" rtl="0"/>
            <a:r>
              <a:rPr lang="en-US" sz="2000" dirty="0" smtClean="0">
                <a:solidFill>
                  <a:srgbClr val="FFFF00"/>
                </a:solidFill>
              </a:rPr>
              <a:t>Four oocyte donors, each underwent 4 consecutive cycles (same protocol)</a:t>
            </a:r>
          </a:p>
          <a:p>
            <a:pPr algn="l" rtl="0"/>
            <a:r>
              <a:rPr lang="en-US" sz="2000" dirty="0" err="1" smtClean="0">
                <a:solidFill>
                  <a:srgbClr val="FFFF00"/>
                </a:solidFill>
              </a:rPr>
              <a:t>hCG</a:t>
            </a:r>
            <a:r>
              <a:rPr lang="en-US" sz="2000" dirty="0" smtClean="0">
                <a:solidFill>
                  <a:srgbClr val="FFFF00"/>
                </a:solidFill>
              </a:rPr>
              <a:t> trigger (10,000) + LPS (600 mg </a:t>
            </a:r>
            <a:r>
              <a:rPr lang="en-US" sz="2000" dirty="0" err="1" smtClean="0">
                <a:solidFill>
                  <a:srgbClr val="FFFF00"/>
                </a:solidFill>
              </a:rPr>
              <a:t>vag</a:t>
            </a:r>
            <a:r>
              <a:rPr lang="en-US" sz="2000" dirty="0" smtClean="0">
                <a:solidFill>
                  <a:srgbClr val="FFFF00"/>
                </a:solidFill>
              </a:rPr>
              <a:t> P+ 4 mg oral E2)</a:t>
            </a:r>
          </a:p>
          <a:p>
            <a:pPr algn="l" rtl="0"/>
            <a:r>
              <a:rPr lang="en-US" sz="2000" dirty="0" smtClean="0">
                <a:solidFill>
                  <a:srgbClr val="FFFF00"/>
                </a:solidFill>
              </a:rPr>
              <a:t>Agonist trigger (</a:t>
            </a:r>
            <a:r>
              <a:rPr lang="en-US" sz="2000" dirty="0" err="1" smtClean="0">
                <a:solidFill>
                  <a:srgbClr val="FFFF00"/>
                </a:solidFill>
              </a:rPr>
              <a:t>triptoreline</a:t>
            </a:r>
            <a:r>
              <a:rPr lang="en-US" sz="2000" dirty="0" smtClean="0">
                <a:solidFill>
                  <a:srgbClr val="FFFF00"/>
                </a:solidFill>
              </a:rPr>
              <a:t> 0.2 mg) , 1,500 </a:t>
            </a:r>
            <a:r>
              <a:rPr lang="en-US" sz="2000" dirty="0" err="1" smtClean="0">
                <a:solidFill>
                  <a:srgbClr val="FFFF00"/>
                </a:solidFill>
              </a:rPr>
              <a:t>hCG</a:t>
            </a:r>
            <a:r>
              <a:rPr lang="en-US" sz="2000" dirty="0" smtClean="0">
                <a:solidFill>
                  <a:srgbClr val="FFFF00"/>
                </a:solidFill>
              </a:rPr>
              <a:t> 35 hours later + LPS</a:t>
            </a:r>
          </a:p>
          <a:p>
            <a:pPr algn="l" rtl="0"/>
            <a:r>
              <a:rPr lang="en-US" sz="2000" dirty="0" smtClean="0">
                <a:solidFill>
                  <a:srgbClr val="FFFF00"/>
                </a:solidFill>
              </a:rPr>
              <a:t>Agonist trigger + LPS</a:t>
            </a:r>
          </a:p>
          <a:p>
            <a:pPr algn="l" rtl="0"/>
            <a:r>
              <a:rPr lang="en-US" sz="2000" dirty="0" smtClean="0">
                <a:solidFill>
                  <a:srgbClr val="FFFF00"/>
                </a:solidFill>
              </a:rPr>
              <a:t>Agonist trigger without LPS.</a:t>
            </a:r>
          </a:p>
          <a:p>
            <a:pPr algn="l" rtl="0"/>
            <a:endParaRPr lang="he-IL" dirty="0"/>
          </a:p>
        </p:txBody>
      </p:sp>
      <p:sp>
        <p:nvSpPr>
          <p:cNvPr id="7" name="TextBox 6"/>
          <p:cNvSpPr txBox="1"/>
          <p:nvPr/>
        </p:nvSpPr>
        <p:spPr>
          <a:xfrm>
            <a:off x="8102600" y="6121400"/>
            <a:ext cx="185897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Fatemi</a:t>
            </a:r>
            <a:r>
              <a:rPr lang="en-US" dirty="0" smtClean="0">
                <a:solidFill>
                  <a:srgbClr val="FFFF00"/>
                </a:solidFill>
              </a:rPr>
              <a:t> et al, 2013</a:t>
            </a:r>
            <a:endParaRPr lang="he-I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5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253343"/>
            <a:ext cx="5525123" cy="5179943"/>
          </a:xfrm>
          <a:prstGeom prst="rect">
            <a:avLst/>
          </a:prstGeom>
        </p:spPr>
      </p:pic>
      <p:pic>
        <p:nvPicPr>
          <p:cNvPr id="3" name="תמונה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76" y="253343"/>
            <a:ext cx="5690847" cy="51574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6600" y="5613400"/>
            <a:ext cx="6388159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Conclusion: complete </a:t>
            </a:r>
            <a:r>
              <a:rPr lang="en-US" sz="2400" dirty="0" err="1" smtClean="0">
                <a:solidFill>
                  <a:srgbClr val="FFFF00"/>
                </a:solidFill>
              </a:rPr>
              <a:t>luteolysis</a:t>
            </a:r>
            <a:r>
              <a:rPr lang="en-US" sz="2400" dirty="0" smtClean="0">
                <a:solidFill>
                  <a:srgbClr val="FFFF00"/>
                </a:solidFill>
              </a:rPr>
              <a:t> by day of OPU + 5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Implication: luteal support is mandatory</a:t>
            </a:r>
            <a:endParaRPr lang="he-IL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5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Luteal phase post agonist trigger in high responders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064000" y="2142067"/>
            <a:ext cx="6753226" cy="3649133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Freeze all</a:t>
            </a:r>
          </a:p>
          <a:p>
            <a:pPr algn="just" rtl="0"/>
            <a:r>
              <a:rPr lang="en-US" sz="2800" dirty="0" smtClean="0">
                <a:solidFill>
                  <a:srgbClr val="FFFF00"/>
                </a:solidFill>
              </a:rPr>
              <a:t>Fresh transfer</a:t>
            </a:r>
            <a:endParaRPr lang="he-IL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86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537" y="1916832"/>
            <a:ext cx="8420653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556" y="6381328"/>
            <a:ext cx="209544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dirty="0" err="1">
                <a:solidFill>
                  <a:srgbClr val="FFFF00"/>
                </a:solidFill>
              </a:rPr>
              <a:t>Engmann</a:t>
            </a:r>
            <a:r>
              <a:rPr lang="en-US" dirty="0">
                <a:solidFill>
                  <a:srgbClr val="FFFF00"/>
                </a:solidFill>
              </a:rPr>
              <a:t> et al, 2008</a:t>
            </a:r>
            <a:endParaRPr lang="he-IL" dirty="0">
              <a:solidFill>
                <a:srgbClr val="FFFF00"/>
              </a:solidFill>
            </a:endParaRPr>
          </a:p>
        </p:txBody>
      </p:sp>
      <p:sp>
        <p:nvSpPr>
          <p:cNvPr id="4" name="מלבן 3"/>
          <p:cNvSpPr/>
          <p:nvPr/>
        </p:nvSpPr>
        <p:spPr>
          <a:xfrm>
            <a:off x="2719455" y="260649"/>
            <a:ext cx="58521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rgbClr val="FFC000"/>
                </a:solidFill>
                <a:latin typeface="+mj-lt"/>
              </a:rPr>
              <a:t>LUTEAL PHASE: INTENSIVE E+P</a:t>
            </a:r>
            <a:endParaRPr lang="he-IL" sz="36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7052" y="1119518"/>
            <a:ext cx="419698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3200" dirty="0">
                <a:solidFill>
                  <a:srgbClr val="FFFF00"/>
                </a:solidFill>
              </a:rPr>
              <a:t>OHSS </a:t>
            </a:r>
            <a:r>
              <a:rPr lang="en-US" sz="3200" u="sng" dirty="0">
                <a:solidFill>
                  <a:srgbClr val="FFFF00"/>
                </a:solidFill>
              </a:rPr>
              <a:t>high-risk</a:t>
            </a:r>
            <a:r>
              <a:rPr lang="en-US" sz="3200" dirty="0">
                <a:solidFill>
                  <a:srgbClr val="FFFF00"/>
                </a:solidFill>
              </a:rPr>
              <a:t> patients</a:t>
            </a:r>
            <a:endParaRPr lang="he-IL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0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כותרת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18488" cy="2146300"/>
          </a:xfrm>
        </p:spPr>
        <p:txBody>
          <a:bodyPr/>
          <a:lstStyle/>
          <a:p>
            <a:pPr algn="ctr" rtl="0" eaLnBrk="1" hangingPunct="1"/>
            <a:r>
              <a:rPr lang="en-US" sz="2800" dirty="0">
                <a:solidFill>
                  <a:srgbClr val="FFC000"/>
                </a:solidFill>
                <a:cs typeface="Times New Roman" pitchFamily="18" charset="0"/>
              </a:rPr>
              <a:t>Dual trigger of oocyte maturation with gonadotropin-releasing hormone agonist and low-dose human chorionic gonadotropin to optimize live birth rates in high responders</a:t>
            </a:r>
            <a:endParaRPr lang="he-IL" sz="2800" dirty="0">
              <a:solidFill>
                <a:srgbClr val="FFC000"/>
              </a:solidFill>
            </a:endParaRPr>
          </a:p>
        </p:txBody>
      </p:sp>
      <p:sp>
        <p:nvSpPr>
          <p:cNvPr id="53250" name="מציין מיקום תוכן 2"/>
          <p:cNvSpPr>
            <a:spLocks noGrp="1"/>
          </p:cNvSpPr>
          <p:nvPr>
            <p:ph idx="1"/>
          </p:nvPr>
        </p:nvSpPr>
        <p:spPr>
          <a:xfrm>
            <a:off x="2141536" y="2103439"/>
            <a:ext cx="8539163" cy="3489325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en-US" sz="2400" dirty="0" smtClean="0">
                <a:solidFill>
                  <a:srgbClr val="FFFF00"/>
                </a:solidFill>
                <a:cs typeface="Arial" charset="0"/>
              </a:rPr>
              <a:t>Patients &lt;40 years old with peak E2 &lt;4,000 </a:t>
            </a:r>
            <a:r>
              <a:rPr lang="en-US" sz="2400" dirty="0" err="1" smtClean="0">
                <a:solidFill>
                  <a:srgbClr val="FFFF00"/>
                </a:solidFill>
                <a:cs typeface="Arial" charset="0"/>
              </a:rPr>
              <a:t>pg</a:t>
            </a:r>
            <a:r>
              <a:rPr lang="en-US" sz="2400" dirty="0" smtClean="0">
                <a:solidFill>
                  <a:srgbClr val="FFFF00"/>
                </a:solidFill>
                <a:cs typeface="Arial" charset="0"/>
              </a:rPr>
              <a:t>/mL at risk of OHSS</a:t>
            </a:r>
          </a:p>
          <a:p>
            <a:pPr algn="l" rtl="0" eaLnBrk="1" hangingPunct="1"/>
            <a:r>
              <a:rPr lang="en-US" sz="2400" dirty="0" smtClean="0">
                <a:solidFill>
                  <a:srgbClr val="FFFF00"/>
                </a:solidFill>
                <a:cs typeface="Arial" charset="0"/>
              </a:rPr>
              <a:t>Triggered with </a:t>
            </a:r>
            <a:r>
              <a:rPr lang="en-US" sz="2400" dirty="0" err="1" smtClean="0">
                <a:solidFill>
                  <a:srgbClr val="FFFF00"/>
                </a:solidFill>
                <a:cs typeface="Arial" charset="0"/>
              </a:rPr>
              <a:t>GnRHa</a:t>
            </a:r>
            <a:r>
              <a:rPr lang="en-US" sz="2400" dirty="0" smtClean="0">
                <a:solidFill>
                  <a:srgbClr val="FFFF00"/>
                </a:solidFill>
                <a:cs typeface="Arial" charset="0"/>
              </a:rPr>
              <a:t> alone or </a:t>
            </a:r>
            <a:r>
              <a:rPr lang="en-US" sz="2400" dirty="0" err="1" smtClean="0">
                <a:solidFill>
                  <a:srgbClr val="FFFF00"/>
                </a:solidFill>
                <a:cs typeface="Arial" charset="0"/>
              </a:rPr>
              <a:t>GnRHa</a:t>
            </a:r>
            <a:r>
              <a:rPr lang="en-US" sz="2400" dirty="0" smtClean="0">
                <a:solidFill>
                  <a:srgbClr val="FFFF00"/>
                </a:solidFill>
                <a:cs typeface="Arial" charset="0"/>
              </a:rPr>
              <a:t> plus 1,000 IU </a:t>
            </a:r>
            <a:r>
              <a:rPr lang="en-US" sz="2400" dirty="0" err="1" smtClean="0">
                <a:solidFill>
                  <a:srgbClr val="FFFF00"/>
                </a:solidFill>
                <a:cs typeface="Arial" charset="0"/>
              </a:rPr>
              <a:t>hCG</a:t>
            </a:r>
            <a:r>
              <a:rPr lang="en-US" sz="2400" dirty="0" smtClean="0">
                <a:solidFill>
                  <a:srgbClr val="FFFF00"/>
                </a:solidFill>
                <a:cs typeface="Arial" charset="0"/>
              </a:rPr>
              <a:t> (dual trigger) for oocyte maturation</a:t>
            </a:r>
            <a:endParaRPr lang="he-IL" sz="2400" dirty="0" smtClean="0">
              <a:solidFill>
                <a:srgbClr val="FFFF00"/>
              </a:solidFill>
            </a:endParaRPr>
          </a:p>
        </p:txBody>
      </p:sp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8543925" y="6092825"/>
            <a:ext cx="1816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Griffin et al ,2012</a:t>
            </a:r>
            <a:endParaRPr lang="he-IL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2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4" y="793751"/>
            <a:ext cx="826452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Box 4"/>
          <p:cNvSpPr txBox="1">
            <a:spLocks noChangeArrowheads="1"/>
          </p:cNvSpPr>
          <p:nvPr/>
        </p:nvSpPr>
        <p:spPr bwMode="auto">
          <a:xfrm>
            <a:off x="8543925" y="6092825"/>
            <a:ext cx="1816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Griffin et al, 2012</a:t>
            </a:r>
            <a:endParaRPr lang="he-IL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4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686467"/>
            <a:ext cx="8280400" cy="1887982"/>
          </a:xfrm>
          <a:prstGeom prst="rect">
            <a:avLst/>
          </a:prstGeom>
        </p:spPr>
      </p:pic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The concept of “tailored” luteal phase support:</a:t>
            </a:r>
          </a:p>
          <a:p>
            <a:pPr lvl="1" algn="l" rtl="0"/>
            <a:r>
              <a:rPr lang="en-US" sz="2400" dirty="0" smtClean="0">
                <a:solidFill>
                  <a:srgbClr val="FFFF00"/>
                </a:solidFill>
              </a:rPr>
              <a:t>Extreme response (&gt;25 follicles &gt;11 mm): freeze all</a:t>
            </a:r>
          </a:p>
          <a:p>
            <a:pPr lvl="1" algn="l" rtl="0"/>
            <a:r>
              <a:rPr lang="en-US" sz="2400" dirty="0" smtClean="0">
                <a:solidFill>
                  <a:srgbClr val="FFFF00"/>
                </a:solidFill>
              </a:rPr>
              <a:t>High response (15-25 follicles): a bolus of 1,500 IU </a:t>
            </a:r>
            <a:r>
              <a:rPr lang="en-US" sz="2400" dirty="0" err="1" smtClean="0">
                <a:solidFill>
                  <a:srgbClr val="FFFF00"/>
                </a:solidFill>
              </a:rPr>
              <a:t>hCG</a:t>
            </a:r>
            <a:r>
              <a:rPr lang="en-US" sz="2400" dirty="0" smtClean="0">
                <a:solidFill>
                  <a:srgbClr val="FFFF00"/>
                </a:solidFill>
              </a:rPr>
              <a:t> on retrieval day</a:t>
            </a:r>
          </a:p>
          <a:p>
            <a:pPr lvl="1" algn="l" rtl="0"/>
            <a:r>
              <a:rPr lang="en-US" sz="2400" dirty="0" smtClean="0">
                <a:solidFill>
                  <a:srgbClr val="FFFF00"/>
                </a:solidFill>
              </a:rPr>
              <a:t>Normal response: an alternative to </a:t>
            </a:r>
            <a:r>
              <a:rPr lang="en-US" sz="2400" dirty="0" err="1" smtClean="0">
                <a:solidFill>
                  <a:srgbClr val="FFFF00"/>
                </a:solidFill>
              </a:rPr>
              <a:t>hCG</a:t>
            </a:r>
            <a:r>
              <a:rPr lang="en-US" sz="2400" dirty="0" smtClean="0">
                <a:solidFill>
                  <a:srgbClr val="FFFF00"/>
                </a:solidFill>
              </a:rPr>
              <a:t> trigger</a:t>
            </a:r>
            <a:endParaRPr lang="he-IL" sz="2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82263" y="5907505"/>
            <a:ext cx="313040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Humaidan</a:t>
            </a:r>
            <a:r>
              <a:rPr lang="en-US" dirty="0" smtClean="0">
                <a:solidFill>
                  <a:srgbClr val="FFFF00"/>
                </a:solidFill>
              </a:rPr>
              <a:t> and </a:t>
            </a:r>
            <a:r>
              <a:rPr lang="en-US" dirty="0" err="1" smtClean="0">
                <a:solidFill>
                  <a:srgbClr val="FFFF00"/>
                </a:solidFill>
              </a:rPr>
              <a:t>plyzos</a:t>
            </a:r>
            <a:r>
              <a:rPr lang="en-US" dirty="0" smtClean="0">
                <a:solidFill>
                  <a:srgbClr val="FFFF00"/>
                </a:solidFill>
              </a:rPr>
              <a:t> F&amp;S 2014</a:t>
            </a:r>
            <a:endParaRPr lang="he-I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81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hCG</a:t>
            </a:r>
            <a:r>
              <a:rPr lang="en-US" dirty="0" smtClean="0">
                <a:solidFill>
                  <a:srgbClr val="FFC000"/>
                </a:solidFill>
              </a:rPr>
              <a:t> (1,500IU) day 3 after oocyte retrieval</a:t>
            </a:r>
            <a:endParaRPr lang="he-IL" dirty="0">
              <a:solidFill>
                <a:srgbClr val="FFC000"/>
              </a:solidFill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49" y="2229300"/>
            <a:ext cx="10388600" cy="33255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64700" y="6235700"/>
            <a:ext cx="167904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Haas et al, 2014</a:t>
            </a:r>
            <a:endParaRPr lang="he-I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43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HCG-based luteal support: fixed time points?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1,000 IU with trigger (Griffin)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1,500 IU with OPU (</a:t>
            </a:r>
            <a:r>
              <a:rPr lang="en-US" sz="2400" dirty="0" err="1" smtClean="0">
                <a:solidFill>
                  <a:srgbClr val="FFFF00"/>
                </a:solidFill>
              </a:rPr>
              <a:t>Humaidan</a:t>
            </a:r>
            <a:r>
              <a:rPr lang="en-US" sz="2400" dirty="0" smtClean="0">
                <a:solidFill>
                  <a:srgbClr val="FFFF00"/>
                </a:solidFill>
              </a:rPr>
              <a:t>)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1,500 IU 3 days post OPU (Haas)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Can we be more patient specific??? 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Can we tailor </a:t>
            </a:r>
            <a:r>
              <a:rPr lang="en-US" sz="2400" dirty="0" err="1" smtClean="0">
                <a:solidFill>
                  <a:srgbClr val="FFFF00"/>
                </a:solidFill>
              </a:rPr>
              <a:t>hCG</a:t>
            </a:r>
            <a:r>
              <a:rPr lang="en-US" sz="2400" dirty="0" smtClean="0">
                <a:solidFill>
                  <a:srgbClr val="FFFF00"/>
                </a:solidFill>
              </a:rPr>
              <a:t> support to a specific patient endocrine response???</a:t>
            </a:r>
            <a:endParaRPr lang="he-IL" sz="2400" dirty="0">
              <a:solidFill>
                <a:srgbClr val="FFFF00"/>
              </a:solidFill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0937" y="4511673"/>
            <a:ext cx="877889" cy="87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0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 eaLnBrk="1" hangingPunct="1"/>
            <a:r>
              <a:rPr lang="en-US" dirty="0" smtClean="0">
                <a:solidFill>
                  <a:srgbClr val="FFC000"/>
                </a:solidFill>
                <a:cs typeface="Times New Roman" pitchFamily="18" charset="0"/>
              </a:rPr>
              <a:t>Disclaimer</a:t>
            </a:r>
            <a:endParaRPr lang="he-IL" dirty="0" smtClean="0">
              <a:solidFill>
                <a:srgbClr val="FFC000"/>
              </a:solidFill>
            </a:endParaRPr>
          </a:p>
        </p:txBody>
      </p:sp>
      <p:sp>
        <p:nvSpPr>
          <p:cNvPr id="14338" name="מציין מיקום תוכן 2"/>
          <p:cNvSpPr>
            <a:spLocks noGrp="1"/>
          </p:cNvSpPr>
          <p:nvPr>
            <p:ph idx="1"/>
          </p:nvPr>
        </p:nvSpPr>
        <p:spPr>
          <a:xfrm>
            <a:off x="1919288" y="2205038"/>
            <a:ext cx="8229600" cy="3600450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en-US" sz="3200" dirty="0" smtClean="0">
                <a:solidFill>
                  <a:srgbClr val="FFFF00"/>
                </a:solidFill>
                <a:cs typeface="Arial" charset="0"/>
              </a:rPr>
              <a:t>The following presentation reflects my own experience and opinion. </a:t>
            </a:r>
          </a:p>
          <a:p>
            <a:pPr algn="l" rtl="0" eaLnBrk="1" hangingPunct="1"/>
            <a:r>
              <a:rPr lang="en-US" sz="3200" dirty="0" smtClean="0">
                <a:solidFill>
                  <a:srgbClr val="FFFF00"/>
                </a:solidFill>
                <a:cs typeface="Arial" charset="0"/>
              </a:rPr>
              <a:t>The presentation does not necessarily reflect drug companies’ policies.</a:t>
            </a:r>
          </a:p>
          <a:p>
            <a:pPr algn="l" rtl="0" eaLnBrk="1" hangingPunct="1"/>
            <a:r>
              <a:rPr lang="en-US" sz="3200" dirty="0" smtClean="0">
                <a:solidFill>
                  <a:srgbClr val="FFFF00"/>
                </a:solidFill>
                <a:cs typeface="Arial" charset="0"/>
              </a:rPr>
              <a:t>I mention off-label use of medications, this use is not endorsed by drug companies.</a:t>
            </a:r>
            <a:endParaRPr lang="he-IL" sz="3200" dirty="0" smtClean="0">
              <a:solidFill>
                <a:srgbClr val="FFFF00"/>
              </a:solidFill>
            </a:endParaRPr>
          </a:p>
        </p:txBody>
      </p:sp>
      <p:pic>
        <p:nvPicPr>
          <p:cNvPr id="14340" name="Picture 2" descr="http://danceswithfat.files.wordpress.com/2012/01/disclai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8888" y="4710113"/>
            <a:ext cx="1790700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20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5753099" cy="1456267"/>
          </a:xfrm>
        </p:spPr>
        <p:txBody>
          <a:bodyPr/>
          <a:lstStyle/>
          <a:p>
            <a:pPr algn="ctr" rtl="0"/>
            <a:r>
              <a:rPr lang="en-US" dirty="0" smtClean="0">
                <a:solidFill>
                  <a:srgbClr val="FFC000"/>
                </a:solidFill>
              </a:rPr>
              <a:t>Coasting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5" name="מציין מיקום תוכן 4"/>
          <p:cNvSpPr>
            <a:spLocks noGrp="1"/>
          </p:cNvSpPr>
          <p:nvPr>
            <p:ph idx="1"/>
          </p:nvPr>
        </p:nvSpPr>
        <p:spPr>
          <a:xfrm>
            <a:off x="520701" y="2421467"/>
            <a:ext cx="10131425" cy="3649133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A popular OHSS prevention strategy.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So far, follicular phase only.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In OHSS high risk situation: stop gonadotropin.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Follow E</a:t>
            </a:r>
            <a:r>
              <a:rPr lang="en-US" sz="2000" dirty="0" smtClean="0">
                <a:solidFill>
                  <a:srgbClr val="FFFF00"/>
                </a:solidFill>
              </a:rPr>
              <a:t>2</a:t>
            </a:r>
            <a:r>
              <a:rPr lang="en-US" sz="2400" dirty="0" smtClean="0">
                <a:solidFill>
                  <a:srgbClr val="FFFF00"/>
                </a:solidFill>
              </a:rPr>
              <a:t> level daily. Individualized approach.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Trigger with </a:t>
            </a:r>
            <a:r>
              <a:rPr lang="en-US" sz="2400" dirty="0" err="1" smtClean="0">
                <a:solidFill>
                  <a:srgbClr val="FFFF00"/>
                </a:solidFill>
              </a:rPr>
              <a:t>hCG</a:t>
            </a:r>
            <a:r>
              <a:rPr lang="en-US" sz="2400" dirty="0" smtClean="0">
                <a:solidFill>
                  <a:srgbClr val="FFFF00"/>
                </a:solidFill>
              </a:rPr>
              <a:t> when E</a:t>
            </a:r>
            <a:r>
              <a:rPr lang="en-US" sz="2000" dirty="0" smtClean="0">
                <a:solidFill>
                  <a:srgbClr val="FFFF00"/>
                </a:solidFill>
              </a:rPr>
              <a:t>2</a:t>
            </a:r>
            <a:r>
              <a:rPr lang="en-US" sz="2400" dirty="0" smtClean="0">
                <a:solidFill>
                  <a:srgbClr val="FFFF00"/>
                </a:solidFill>
              </a:rPr>
              <a:t> drops below a cutoff level.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Mechanism: partial follicular demise.</a:t>
            </a:r>
            <a:endParaRPr lang="he-IL" sz="24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://upload.wikimedia.org/wikipedia/commons/3/3d/Warnem%C3%BCnde_Handelsschiff_(01)_2006-09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302683"/>
            <a:ext cx="4927600" cy="328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00" y="4152900"/>
            <a:ext cx="563562" cy="56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3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>
                <a:solidFill>
                  <a:srgbClr val="FFC000"/>
                </a:solidFill>
              </a:rPr>
              <a:t>Luteal coasting post agonist trigger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Suggested strategy: follow P level, when drops below a certain cutoff level, add 1,500 (?) IU of </a:t>
            </a:r>
            <a:r>
              <a:rPr lang="en-US" sz="2400" dirty="0" err="1" smtClean="0">
                <a:solidFill>
                  <a:srgbClr val="FFFF00"/>
                </a:solidFill>
              </a:rPr>
              <a:t>hCG</a:t>
            </a:r>
            <a:endParaRPr lang="en-US" sz="2400" dirty="0" smtClean="0">
              <a:solidFill>
                <a:srgbClr val="FFFF00"/>
              </a:solidFill>
            </a:endParaRP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Mechanism: patient-specific, partial rescue of </a:t>
            </a:r>
            <a:r>
              <a:rPr lang="en-US" sz="2400" dirty="0" err="1" smtClean="0">
                <a:solidFill>
                  <a:srgbClr val="FFFF00"/>
                </a:solidFill>
              </a:rPr>
              <a:t>corpura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lutea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No need for additional P and /or E</a:t>
            </a:r>
            <a:r>
              <a:rPr lang="en-US" sz="2000" dirty="0" smtClean="0">
                <a:solidFill>
                  <a:srgbClr val="FFFF00"/>
                </a:solidFill>
              </a:rPr>
              <a:t>2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11" y="1088513"/>
            <a:ext cx="499860" cy="4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9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Patients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44501" y="1701801"/>
            <a:ext cx="6857999" cy="1257300"/>
          </a:xfrm>
        </p:spPr>
        <p:txBody>
          <a:bodyPr/>
          <a:lstStyle/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21 patients at risk for OHSS. Mean age 28</a:t>
            </a:r>
          </a:p>
          <a:p>
            <a:pPr algn="l" rtl="0"/>
            <a:endParaRPr lang="he-IL" dirty="0"/>
          </a:p>
        </p:txBody>
      </p:sp>
      <p:graphicFrame>
        <p:nvGraphicFramePr>
          <p:cNvPr id="5" name="טבלה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764380"/>
              </p:ext>
            </p:extLst>
          </p:nvPr>
        </p:nvGraphicFramePr>
        <p:xfrm>
          <a:off x="3202062" y="2620674"/>
          <a:ext cx="6094338" cy="364966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739631"/>
                <a:gridCol w="2354707"/>
              </a:tblGrid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Stimulation (days)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9.8</a:t>
                      </a:r>
                      <a:r>
                        <a:rPr lang="en-US" sz="2400" b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 b="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2.3</a:t>
                      </a: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FSH (units)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Times New Roman"/>
                          <a:cs typeface="Arial"/>
                        </a:rPr>
                        <a:t>1,570</a:t>
                      </a:r>
                      <a:r>
                        <a:rPr lang="en-US" sz="24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 dirty="0" smtClean="0">
                          <a:effectLst/>
                          <a:latin typeface="Calibri"/>
                          <a:ea typeface="Times New Roman"/>
                          <a:cs typeface="Arial"/>
                        </a:rPr>
                        <a:t>633</a:t>
                      </a:r>
                      <a:endParaRPr lang="en-US" sz="24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Follicles&gt;12 mm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18.0</a:t>
                      </a:r>
                      <a:r>
                        <a:rPr lang="en-U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4.8</a:t>
                      </a: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E</a:t>
                      </a:r>
                      <a:r>
                        <a:rPr lang="en-US" sz="2000" b="0" baseline="-25000" dirty="0">
                          <a:effectLst/>
                        </a:rPr>
                        <a:t>2</a:t>
                      </a:r>
                      <a:r>
                        <a:rPr lang="en-US" sz="2000" b="0" dirty="0">
                          <a:effectLst/>
                        </a:rPr>
                        <a:t> trigger day (</a:t>
                      </a:r>
                      <a:r>
                        <a:rPr lang="en-US" sz="2000" b="0" dirty="0" err="1">
                          <a:effectLst/>
                        </a:rPr>
                        <a:t>pmol</a:t>
                      </a:r>
                      <a:r>
                        <a:rPr lang="en-US" sz="2000" b="0" dirty="0">
                          <a:effectLst/>
                        </a:rPr>
                        <a:t>/l)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Times New Roman"/>
                          <a:cs typeface="Arial"/>
                        </a:rPr>
                        <a:t>1,6839</a:t>
                      </a:r>
                      <a:r>
                        <a:rPr lang="en-US" sz="24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 dirty="0" smtClean="0">
                          <a:effectLst/>
                          <a:latin typeface="Calibri"/>
                          <a:ea typeface="Times New Roman"/>
                          <a:cs typeface="Arial"/>
                        </a:rPr>
                        <a:t>3,919</a:t>
                      </a:r>
                      <a:endParaRPr lang="en-US" sz="24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Oocytes retrieved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16.9</a:t>
                      </a:r>
                      <a:r>
                        <a:rPr lang="en-U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5.4</a:t>
                      </a: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Fertilizations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8.5</a:t>
                      </a:r>
                      <a:r>
                        <a:rPr lang="en-U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3.7</a:t>
                      </a: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Embryos transferred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1.86</a:t>
                      </a:r>
                      <a:r>
                        <a:rPr lang="en-U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>
                          <a:effectLst/>
                          <a:latin typeface="Calibri"/>
                          <a:ea typeface="Times New Roman"/>
                          <a:cs typeface="Arial"/>
                        </a:rPr>
                        <a:t>0.48</a:t>
                      </a:r>
                    </a:p>
                  </a:txBody>
                  <a:tcPr marL="68580" marR="68580" marT="0" marB="0"/>
                </a:tc>
              </a:tr>
              <a:tr h="456208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Embryos frozen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8136" marR="58136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3.1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US" sz="24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2.6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71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Luteal support strategy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3200" dirty="0" smtClean="0">
                <a:solidFill>
                  <a:srgbClr val="FFFF00"/>
                </a:solidFill>
              </a:rPr>
              <a:t>Follow P levels daily from day +2.</a:t>
            </a:r>
          </a:p>
          <a:p>
            <a:pPr algn="l" rtl="0"/>
            <a:r>
              <a:rPr lang="en-US" sz="3200" dirty="0" smtClean="0">
                <a:solidFill>
                  <a:srgbClr val="FFFF00"/>
                </a:solidFill>
              </a:rPr>
              <a:t>Administer 1,500 IU of hCG when P drops below 30 </a:t>
            </a:r>
            <a:r>
              <a:rPr lang="en-US" sz="3200" dirty="0" err="1" smtClean="0">
                <a:solidFill>
                  <a:srgbClr val="FFFF00"/>
                </a:solidFill>
              </a:rPr>
              <a:t>nmol</a:t>
            </a:r>
            <a:r>
              <a:rPr lang="en-US" sz="3200" dirty="0" smtClean="0">
                <a:solidFill>
                  <a:srgbClr val="FFFF00"/>
                </a:solidFill>
              </a:rPr>
              <a:t>/l or &lt;25% of post retrieval peak.</a:t>
            </a:r>
          </a:p>
        </p:txBody>
      </p:sp>
    </p:spTree>
    <p:extLst>
      <p:ext uri="{BB962C8B-B14F-4D97-AF65-F5344CB8AC3E}">
        <p14:creationId xmlns:p14="http://schemas.microsoft.com/office/powerpoint/2010/main" val="308503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412377" y="96289"/>
            <a:ext cx="4551216" cy="753687"/>
          </a:xfrm>
        </p:spPr>
        <p:txBody>
          <a:bodyPr>
            <a:normAutofit fontScale="90000"/>
          </a:bodyPr>
          <a:lstStyle/>
          <a:p>
            <a:pPr rtl="0"/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Luteolysis</a:t>
            </a:r>
            <a:r>
              <a:rPr lang="en-US" dirty="0" smtClean="0">
                <a:solidFill>
                  <a:srgbClr val="FFC000"/>
                </a:solidFill>
              </a:rPr>
              <a:t> kinetics (P)</a:t>
            </a:r>
            <a:endParaRPr lang="he-IL" dirty="0">
              <a:solidFill>
                <a:srgbClr val="FFC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85" y="933222"/>
            <a:ext cx="6175717" cy="5454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2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Luteolysis kinetics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Day 0 = day of oocyte retrieval</a:t>
            </a:r>
          </a:p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Most patients (12) received hCG bolus on day  3</a:t>
            </a:r>
          </a:p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Quick luteolysis: 1 patient on day 2</a:t>
            </a:r>
          </a:p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Slow luteolysis: 5 patients on day 4</a:t>
            </a:r>
          </a:p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Very slow luteolysis: 1 patient on each days 5, 7, 8</a:t>
            </a:r>
            <a:endParaRPr lang="he-IL" sz="2800" dirty="0">
              <a:solidFill>
                <a:srgbClr val="FFFF00"/>
              </a:solidFill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411" y="1088513"/>
            <a:ext cx="499860" cy="4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8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85801" y="393700"/>
            <a:ext cx="10131425" cy="1456267"/>
          </a:xfrm>
        </p:spPr>
        <p:txBody>
          <a:bodyPr/>
          <a:lstStyle/>
          <a:p>
            <a:pPr algn="ctr" rtl="0"/>
            <a:r>
              <a:rPr lang="en-US" dirty="0" smtClean="0">
                <a:solidFill>
                  <a:srgbClr val="FFC000"/>
                </a:solidFill>
              </a:rPr>
              <a:t>Luteolysis: E2 , P, LH</a:t>
            </a:r>
            <a:endParaRPr lang="he-IL" dirty="0">
              <a:solidFill>
                <a:srgbClr val="FFC000"/>
              </a:solidFill>
            </a:endParaRPr>
          </a:p>
        </p:txBody>
      </p:sp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126483"/>
              </p:ext>
            </p:extLst>
          </p:nvPr>
        </p:nvGraphicFramePr>
        <p:xfrm>
          <a:off x="1009358" y="1849967"/>
          <a:ext cx="8725485" cy="1554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363620"/>
                <a:gridCol w="2334989"/>
                <a:gridCol w="2166425"/>
                <a:gridCol w="1860451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LH (IU/l)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E</a:t>
                      </a:r>
                      <a:r>
                        <a:rPr lang="en-US" sz="2400" dirty="0" smtClean="0"/>
                        <a:t>2</a:t>
                      </a:r>
                      <a:r>
                        <a:rPr lang="en-US" sz="2800" dirty="0" smtClean="0"/>
                        <a:t> (</a:t>
                      </a:r>
                      <a:r>
                        <a:rPr lang="en-US" sz="2800" dirty="0" err="1" smtClean="0"/>
                        <a:t>pmol</a:t>
                      </a:r>
                      <a:r>
                        <a:rPr lang="en-US" sz="2800" dirty="0" smtClean="0"/>
                        <a:t>/l)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P (</a:t>
                      </a:r>
                      <a:r>
                        <a:rPr lang="en-US" sz="2800" dirty="0" err="1" smtClean="0"/>
                        <a:t>nmol</a:t>
                      </a:r>
                      <a:r>
                        <a:rPr lang="en-US" sz="2800" dirty="0" smtClean="0"/>
                        <a:t>/l)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1.56±0.9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3,794±1,770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63.2±31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Day +2</a:t>
                      </a:r>
                      <a:endParaRPr lang="he-IL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2.38±1.3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3,738±2,454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38.9±36</a:t>
                      </a:r>
                      <a:endParaRPr lang="he-IL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Day +3</a:t>
                      </a:r>
                      <a:endParaRPr lang="he-IL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43000" y="3848100"/>
            <a:ext cx="65278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Day of hCG vs. day 2 (percent change)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P: 38% </a:t>
            </a:r>
            <a:r>
              <a:rPr lang="en-US" sz="3200" dirty="0">
                <a:solidFill>
                  <a:srgbClr val="FFFF00"/>
                </a:solidFill>
              </a:rPr>
              <a:t>± </a:t>
            </a:r>
            <a:r>
              <a:rPr lang="en-US" sz="3200" dirty="0" smtClean="0">
                <a:solidFill>
                  <a:srgbClr val="FFFF00"/>
                </a:solidFill>
              </a:rPr>
              <a:t>19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E2: 87% </a:t>
            </a:r>
            <a:r>
              <a:rPr lang="en-US" sz="3200" dirty="0">
                <a:solidFill>
                  <a:srgbClr val="FFFF00"/>
                </a:solidFill>
              </a:rPr>
              <a:t>± </a:t>
            </a:r>
            <a:r>
              <a:rPr lang="en-US" sz="3200" dirty="0" smtClean="0">
                <a:solidFill>
                  <a:srgbClr val="FFFF00"/>
                </a:solidFill>
              </a:rPr>
              <a:t>46</a:t>
            </a:r>
            <a:endParaRPr lang="he-IL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38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149601" y="685800"/>
            <a:ext cx="4495799" cy="1456267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Luteolysis</a:t>
            </a:r>
            <a:r>
              <a:rPr lang="en-US" dirty="0" smtClean="0">
                <a:solidFill>
                  <a:srgbClr val="FFC000"/>
                </a:solidFill>
              </a:rPr>
              <a:t>: recovery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85801" y="2142067"/>
            <a:ext cx="10540999" cy="3649133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Mid luteal P=140±42 </a:t>
            </a:r>
            <a:r>
              <a:rPr lang="en-US" sz="2800" dirty="0">
                <a:solidFill>
                  <a:srgbClr val="FFFF00"/>
                </a:solidFill>
              </a:rPr>
              <a:t>nmol/l (n=4</a:t>
            </a:r>
            <a:r>
              <a:rPr lang="en-US" sz="2800" dirty="0" smtClean="0">
                <a:solidFill>
                  <a:srgbClr val="FFFF00"/>
                </a:solidFill>
              </a:rPr>
              <a:t>): securing adequate P during implantation window.</a:t>
            </a:r>
          </a:p>
          <a:p>
            <a:pPr algn="l" rtl="0"/>
            <a:r>
              <a:rPr lang="en-US" sz="2800" dirty="0" smtClean="0">
                <a:solidFill>
                  <a:srgbClr val="FFFF00"/>
                </a:solidFill>
              </a:rPr>
              <a:t>In ongoing pregnancy, Day +14: P&gt;190 in all cases, E</a:t>
            </a:r>
            <a:r>
              <a:rPr lang="en-US" sz="2400" dirty="0" smtClean="0">
                <a:solidFill>
                  <a:srgbClr val="FFFF00"/>
                </a:solidFill>
              </a:rPr>
              <a:t>2</a:t>
            </a:r>
            <a:r>
              <a:rPr lang="en-US" sz="2800" dirty="0" smtClean="0">
                <a:solidFill>
                  <a:srgbClr val="FFFF00"/>
                </a:solidFill>
              </a:rPr>
              <a:t>=10,304±5,048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-  no need for further luteal support.</a:t>
            </a:r>
            <a:endParaRPr lang="he-IL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63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36" y="0"/>
            <a:ext cx="11992132" cy="674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00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טבלה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544201"/>
              </p:ext>
            </p:extLst>
          </p:nvPr>
        </p:nvGraphicFramePr>
        <p:xfrm>
          <a:off x="2128603" y="2040836"/>
          <a:ext cx="7731014" cy="3265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5498"/>
                <a:gridCol w="2495516"/>
              </a:tblGrid>
              <a:tr h="1088561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Positive hCG </a:t>
                      </a:r>
                      <a:r>
                        <a:rPr lang="en-US" sz="3200" dirty="0" smtClean="0">
                          <a:effectLst/>
                        </a:rPr>
                        <a:t>n, </a:t>
                      </a:r>
                      <a:r>
                        <a:rPr lang="en-US" sz="3200" dirty="0">
                          <a:effectLst/>
                        </a:rPr>
                        <a:t>(%)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9/21 (43)</a:t>
                      </a: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1088561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Clinical pregnancy n, (%)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6/21 (29)</a:t>
                      </a:r>
                    </a:p>
                  </a:txBody>
                  <a:tcPr marL="68580" marR="68580" marT="0" marB="0"/>
                </a:tc>
              </a:tr>
              <a:tr h="1088561"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Early pregnancy loss n, (%)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3/9 (33)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495799" y="2979738"/>
            <a:ext cx="2627463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e-IL"/>
          </a:p>
        </p:txBody>
      </p:sp>
      <p:sp>
        <p:nvSpPr>
          <p:cNvPr id="4" name="מלבן 3"/>
          <p:cNvSpPr/>
          <p:nvPr/>
        </p:nvSpPr>
        <p:spPr>
          <a:xfrm>
            <a:off x="4181635" y="657520"/>
            <a:ext cx="4438331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FFC000"/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Reproductive outcome</a:t>
            </a:r>
            <a:endParaRPr lang="en-US" sz="3600" dirty="0">
              <a:solidFill>
                <a:srgbClr val="FFC00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95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37" y="235743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The question of implantation potential post excessive ovarian response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71501" y="2425701"/>
            <a:ext cx="10820399" cy="4025900"/>
          </a:xfrm>
        </p:spPr>
        <p:txBody>
          <a:bodyPr/>
          <a:lstStyle/>
          <a:p>
            <a:pPr algn="l" rtl="0"/>
            <a:r>
              <a:rPr lang="en-US" sz="2400" dirty="0">
                <a:solidFill>
                  <a:srgbClr val="FFFF00"/>
                </a:solidFill>
              </a:rPr>
              <a:t>Clinical evidence for a detrimental effect on uterine receptivity of high serum </a:t>
            </a:r>
            <a:r>
              <a:rPr lang="en-US" sz="2400" dirty="0" err="1">
                <a:solidFill>
                  <a:srgbClr val="FFFF00"/>
                </a:solidFill>
              </a:rPr>
              <a:t>oestradiol</a:t>
            </a:r>
            <a:r>
              <a:rPr lang="en-US" sz="2400" dirty="0">
                <a:solidFill>
                  <a:srgbClr val="FFFF00"/>
                </a:solidFill>
              </a:rPr>
              <a:t> concentrations in high and normal responder patients</a:t>
            </a:r>
            <a:r>
              <a:rPr lang="en-US" sz="2400" dirty="0" smtClean="0">
                <a:solidFill>
                  <a:srgbClr val="FFFF00"/>
                </a:solidFill>
              </a:rPr>
              <a:t>.  </a:t>
            </a:r>
            <a:r>
              <a:rPr lang="en-US" sz="2400" i="1" dirty="0" smtClean="0">
                <a:solidFill>
                  <a:srgbClr val="FFFF00"/>
                </a:solidFill>
              </a:rPr>
              <a:t>Simon et al, 1995</a:t>
            </a:r>
          </a:p>
          <a:p>
            <a:pPr algn="l" rtl="0"/>
            <a:r>
              <a:rPr lang="en-US" sz="2400" dirty="0">
                <a:solidFill>
                  <a:srgbClr val="FFFF00"/>
                </a:solidFill>
              </a:rPr>
              <a:t>Lower implantation rates in high responders: evidence for an altered endocrine milieu during the </a:t>
            </a:r>
            <a:r>
              <a:rPr lang="en-US" sz="2400" dirty="0" err="1">
                <a:solidFill>
                  <a:srgbClr val="FFFF00"/>
                </a:solidFill>
              </a:rPr>
              <a:t>preimplantation</a:t>
            </a:r>
            <a:r>
              <a:rPr lang="en-US" sz="2400" dirty="0">
                <a:solidFill>
                  <a:srgbClr val="FFFF00"/>
                </a:solidFill>
              </a:rPr>
              <a:t> period</a:t>
            </a:r>
            <a:r>
              <a:rPr lang="en-US" sz="2400" dirty="0" smtClean="0">
                <a:solidFill>
                  <a:srgbClr val="FFFF00"/>
                </a:solidFill>
              </a:rPr>
              <a:t>. </a:t>
            </a:r>
            <a:r>
              <a:rPr lang="en-US" sz="2400" i="1" dirty="0" err="1" smtClean="0">
                <a:solidFill>
                  <a:srgbClr val="FFFF00"/>
                </a:solidFill>
              </a:rPr>
              <a:t>Pellicer</a:t>
            </a:r>
            <a:r>
              <a:rPr lang="en-US" sz="2400" i="1" dirty="0" smtClean="0">
                <a:solidFill>
                  <a:srgbClr val="FFFF00"/>
                </a:solidFill>
              </a:rPr>
              <a:t> et al, 1996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Is it secondary to insufficient P during implantation window?</a:t>
            </a:r>
            <a:endParaRPr lang="en-US" sz="2400" dirty="0">
              <a:solidFill>
                <a:srgbClr val="FFFF00"/>
              </a:solidFill>
            </a:endParaRPr>
          </a:p>
          <a:p>
            <a:pPr algn="l" rtl="0"/>
            <a:endParaRPr lang="en-US" b="1" dirty="0" smtClean="0"/>
          </a:p>
          <a:p>
            <a:pPr algn="l" rtl="0"/>
            <a:endParaRPr lang="en-US" b="1" dirty="0"/>
          </a:p>
          <a:p>
            <a:pPr algn="l" rtl="0"/>
            <a:endParaRPr lang="he-I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3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1137899" cy="1456267"/>
          </a:xfrm>
        </p:spPr>
        <p:txBody>
          <a:bodyPr/>
          <a:lstStyle/>
          <a:p>
            <a:pPr algn="l" rtl="0"/>
            <a:r>
              <a:rPr lang="en-US" dirty="0" smtClean="0">
                <a:solidFill>
                  <a:srgbClr val="FFC000"/>
                </a:solidFill>
              </a:rPr>
              <a:t>Mid-luteal progesterone and early pregnancy loss</a:t>
            </a:r>
            <a:endParaRPr lang="he-IL" dirty="0">
              <a:solidFill>
                <a:srgbClr val="FFC000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572" y="2065867"/>
            <a:ext cx="6757881" cy="3950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0909" y="6470073"/>
            <a:ext cx="334457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/>
              <a:t>Humaidan</a:t>
            </a:r>
            <a:r>
              <a:rPr lang="en-US" dirty="0" smtClean="0"/>
              <a:t> et al 2005,  2010, 2013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00664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617199" cy="1456267"/>
          </a:xfrm>
        </p:spPr>
        <p:txBody>
          <a:bodyPr/>
          <a:lstStyle/>
          <a:p>
            <a:pPr algn="l" rtl="0"/>
            <a:r>
              <a:rPr lang="en-US" dirty="0" smtClean="0">
                <a:solidFill>
                  <a:srgbClr val="FFC000"/>
                </a:solidFill>
              </a:rPr>
              <a:t>Importance of mid-luteal P in stimulated cycles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rgbClr val="FFFF00"/>
                </a:solidFill>
              </a:rPr>
              <a:t>Threshold P level in a natural cycle=30 </a:t>
            </a:r>
            <a:r>
              <a:rPr lang="en-US" sz="2800" dirty="0" err="1" smtClean="0">
                <a:solidFill>
                  <a:srgbClr val="FFFF00"/>
                </a:solidFill>
              </a:rPr>
              <a:t>nmol</a:t>
            </a:r>
            <a:r>
              <a:rPr lang="en-US" sz="2800" dirty="0" smtClean="0">
                <a:solidFill>
                  <a:srgbClr val="FFFF00"/>
                </a:solidFill>
              </a:rPr>
              <a:t>/l</a:t>
            </a:r>
          </a:p>
          <a:p>
            <a:pPr algn="l" rtl="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rgbClr val="FFFF00"/>
                </a:solidFill>
              </a:rPr>
              <a:t>Following ovarian stimulation we need&gt;90 </a:t>
            </a:r>
            <a:r>
              <a:rPr lang="en-US" sz="2800" dirty="0" err="1" smtClean="0">
                <a:solidFill>
                  <a:srgbClr val="FFFF00"/>
                </a:solidFill>
              </a:rPr>
              <a:t>nmol</a:t>
            </a:r>
            <a:r>
              <a:rPr lang="en-US" sz="2800" dirty="0" smtClean="0">
                <a:solidFill>
                  <a:srgbClr val="FFFF00"/>
                </a:solidFill>
              </a:rPr>
              <a:t>/l</a:t>
            </a:r>
          </a:p>
          <a:p>
            <a:pPr algn="l" rtl="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rgbClr val="FFFF00"/>
                </a:solidFill>
              </a:rPr>
              <a:t>Why?</a:t>
            </a:r>
          </a:p>
          <a:p>
            <a:pPr algn="l" rtl="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rgbClr val="FFFF00"/>
                </a:solidFill>
              </a:rPr>
              <a:t>Possible positive correlation between peak follicular E</a:t>
            </a:r>
            <a:r>
              <a:rPr lang="en-US" sz="1600" dirty="0" smtClean="0">
                <a:solidFill>
                  <a:srgbClr val="FFFF00"/>
                </a:solidFill>
              </a:rPr>
              <a:t>2</a:t>
            </a:r>
            <a:r>
              <a:rPr lang="en-US" sz="2800" dirty="0" smtClean="0">
                <a:solidFill>
                  <a:srgbClr val="FFFF00"/>
                </a:solidFill>
              </a:rPr>
              <a:t> and luteal P to secure implantation?</a:t>
            </a:r>
          </a:p>
          <a:p>
            <a:pPr algn="l" rtl="0">
              <a:buClr>
                <a:srgbClr val="00B0F0"/>
              </a:buClr>
              <a:buFont typeface="Wingdings" panose="05000000000000000000" pitchFamily="2" charset="2"/>
              <a:buChar char="ü"/>
            </a:pPr>
            <a:endParaRPr lang="he-IL" sz="28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42300" y="6210300"/>
            <a:ext cx="3251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Hull et al 1982, </a:t>
            </a:r>
            <a:r>
              <a:rPr lang="en-US" dirty="0" err="1">
                <a:solidFill>
                  <a:srgbClr val="FFFF00"/>
                </a:solidFill>
              </a:rPr>
              <a:t>Yovich</a:t>
            </a:r>
            <a:r>
              <a:rPr lang="en-US" dirty="0">
                <a:solidFill>
                  <a:srgbClr val="FFFF00"/>
                </a:solidFill>
              </a:rPr>
              <a:t> et al </a:t>
            </a:r>
            <a:r>
              <a:rPr lang="en-US" dirty="0" smtClean="0">
                <a:solidFill>
                  <a:srgbClr val="FFFF00"/>
                </a:solidFill>
              </a:rPr>
              <a:t>1986</a:t>
            </a:r>
            <a:endParaRPr lang="he-I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2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Conclus</a:t>
            </a:r>
            <a:r>
              <a:rPr lang="en-US" dirty="0" smtClean="0">
                <a:solidFill>
                  <a:srgbClr val="FFC000"/>
                </a:solidFill>
              </a:rPr>
              <a:t>    on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Luteal coasting in high responders is a viable option if fresh transfer is desirable.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Cutoff P levels yet to be determined.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LH activity –dependent luteal support does not require additional E2 and/or P : patient comfort.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Despite extreme E2 levels, good clinical outcome is possible if endogenous P secretion is high enough during implantation window.</a:t>
            </a:r>
          </a:p>
          <a:p>
            <a:pPr algn="l" rtl="0"/>
            <a:r>
              <a:rPr lang="en-US" sz="2400" dirty="0" smtClean="0">
                <a:solidFill>
                  <a:srgbClr val="FFFF00"/>
                </a:solidFill>
              </a:rPr>
              <a:t>Big differences between patients re luteolysis kinetics.</a:t>
            </a:r>
          </a:p>
          <a:p>
            <a:pPr algn="l" rtl="0"/>
            <a:endParaRPr lang="he-IL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72700" y="6005612"/>
            <a:ext cx="1690463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dirty="0" smtClean="0">
                <a:solidFill>
                  <a:srgbClr val="FFC000"/>
                </a:solidFill>
              </a:rPr>
              <a:t>Thank you</a:t>
            </a:r>
            <a:endParaRPr lang="he-IL" sz="2800" dirty="0">
              <a:solidFill>
                <a:srgbClr val="FFC000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437" y="4796869"/>
            <a:ext cx="1731963" cy="173196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477" y="1189529"/>
            <a:ext cx="323372" cy="323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56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942" y="219371"/>
            <a:ext cx="2290763" cy="3168629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24" y="285223"/>
            <a:ext cx="1543182" cy="3151427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9448" y="219371"/>
            <a:ext cx="1822552" cy="3120894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4942" y="4516437"/>
            <a:ext cx="2290762" cy="229076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24" y="3489520"/>
            <a:ext cx="1543182" cy="1026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941" y="3433521"/>
            <a:ext cx="2290763" cy="1004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557" y="3388000"/>
            <a:ext cx="1354334" cy="135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90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550862"/>
            <a:ext cx="2619375" cy="1743075"/>
          </a:xfrm>
          <a:prstGeom prst="rect">
            <a:avLst/>
          </a:prstGeom>
        </p:spPr>
      </p:pic>
      <p:pic>
        <p:nvPicPr>
          <p:cNvPr id="3" name="תמונה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061" y="550860"/>
            <a:ext cx="3083902" cy="1743075"/>
          </a:xfrm>
          <a:prstGeom prst="rect">
            <a:avLst/>
          </a:prstGeom>
        </p:spPr>
      </p:pic>
      <p:pic>
        <p:nvPicPr>
          <p:cNvPr id="4" name="תמונה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2039" y="550861"/>
            <a:ext cx="3181637" cy="1743075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6538" y="2478085"/>
            <a:ext cx="3222048" cy="1743075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6050" y="2474905"/>
            <a:ext cx="2628900" cy="1743075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3449" y="440530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29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75200" y="1028700"/>
            <a:ext cx="18415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</a:rPr>
              <a:t>COS</a:t>
            </a:r>
            <a:endParaRPr lang="he-IL" sz="6000" dirty="0">
              <a:solidFill>
                <a:srgbClr val="FFFF00"/>
              </a:solidFill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19" y="2171334"/>
            <a:ext cx="11469581" cy="2972532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11" y="1140213"/>
            <a:ext cx="704689" cy="70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4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Agonist trigger and OHSS prevention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rtl="0"/>
            <a:r>
              <a:rPr lang="en-US" sz="2800" dirty="0" smtClean="0">
                <a:solidFill>
                  <a:srgbClr val="FFFF00"/>
                </a:solidFill>
              </a:rPr>
              <a:t>The secret is simple: quick and irreversible </a:t>
            </a:r>
            <a:r>
              <a:rPr lang="en-US" sz="2800" dirty="0" err="1" smtClean="0">
                <a:solidFill>
                  <a:srgbClr val="FFFF00"/>
                </a:solidFill>
              </a:rPr>
              <a:t>luteolysis</a:t>
            </a:r>
            <a:r>
              <a:rPr lang="en-US" sz="2800" dirty="0" smtClean="0">
                <a:solidFill>
                  <a:srgbClr val="FFFF00"/>
                </a:solidFill>
              </a:rPr>
              <a:t>.</a:t>
            </a:r>
            <a:endParaRPr lang="he-IL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84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2376" y="180976"/>
            <a:ext cx="69913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513" y="3781426"/>
            <a:ext cx="453707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648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584450" y="5732464"/>
          <a:ext cx="487680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Photo Editor Photo" r:id="rId3" imgW="10821911" imgH="1457143" progId="">
                  <p:embed/>
                </p:oleObj>
              </mc:Choice>
              <mc:Fallback>
                <p:oleObj name="Photo Editor Photo" r:id="rId3" imgW="10821911" imgH="145714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5732464"/>
                        <a:ext cx="4876800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133600" y="304800"/>
          <a:ext cx="563245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Photo Editor Photo" r:id="rId5" imgW="11828571" imgH="12003175" progId="">
                  <p:embed/>
                </p:oleObj>
              </mc:Choice>
              <mc:Fallback>
                <p:oleObj name="Photo Editor Photo" r:id="rId5" imgW="11828571" imgH="1200317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04800"/>
                        <a:ext cx="5632450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7997825" y="165100"/>
            <a:ext cx="248177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rtl="0">
              <a:defRPr/>
            </a:pPr>
            <a:r>
              <a:rPr lang="en-US" sz="35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Luteal phase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8616281" y="6165305"/>
            <a:ext cx="1851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0"/>
            <a:r>
              <a:rPr lang="en-US" dirty="0" err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Nevo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et al, 2003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391400" y="5943600"/>
            <a:ext cx="381000" cy="609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rtl="0"/>
            <a:endParaRPr lang="he-IL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133600" y="5943600"/>
            <a:ext cx="609600" cy="609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rtl="0"/>
            <a:endParaRPr lang="he-IL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997825" y="1483766"/>
            <a:ext cx="22895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b="1" dirty="0">
                <a:solidFill>
                  <a:srgbClr val="FFFF00"/>
                </a:solidFill>
              </a:rPr>
              <a:t>Natural cycle day 7-9=</a:t>
            </a:r>
          </a:p>
          <a:p>
            <a:pPr algn="l" rtl="0"/>
            <a:r>
              <a:rPr lang="en-US" b="1" dirty="0">
                <a:solidFill>
                  <a:srgbClr val="FFFF00"/>
                </a:solidFill>
              </a:rPr>
              <a:t>75 </a:t>
            </a:r>
            <a:r>
              <a:rPr lang="en-US" b="1" dirty="0" err="1">
                <a:solidFill>
                  <a:srgbClr val="FFFF00"/>
                </a:solidFill>
              </a:rPr>
              <a:t>pg</a:t>
            </a:r>
            <a:r>
              <a:rPr lang="en-US" b="1" dirty="0">
                <a:solidFill>
                  <a:srgbClr val="FFFF00"/>
                </a:solidFill>
              </a:rPr>
              <a:t>/ml vs. 18</a:t>
            </a: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8099425" y="4438835"/>
            <a:ext cx="33528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</a:rPr>
              <a:t>Natural cycle day 7-9=</a:t>
            </a:r>
          </a:p>
          <a:p>
            <a:pPr algn="l" rtl="0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</a:rPr>
              <a:t>750 </a:t>
            </a:r>
            <a:r>
              <a:rPr lang="en-US" b="1" dirty="0" err="1">
                <a:solidFill>
                  <a:srgbClr val="FFFF00"/>
                </a:solidFill>
              </a:rPr>
              <a:t>pg</a:t>
            </a:r>
            <a:r>
              <a:rPr lang="en-US" b="1" dirty="0">
                <a:solidFill>
                  <a:srgbClr val="FFFF00"/>
                </a:solidFill>
              </a:rPr>
              <a:t>/ml vs. 184</a:t>
            </a:r>
          </a:p>
        </p:txBody>
      </p:sp>
    </p:spTree>
    <p:extLst>
      <p:ext uri="{BB962C8B-B14F-4D97-AF65-F5344CB8AC3E}">
        <p14:creationId xmlns:p14="http://schemas.microsoft.com/office/powerpoint/2010/main" val="167514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שמיימי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שמימי</Template>
  <TotalTime>1004</TotalTime>
  <Words>954</Words>
  <Application>Microsoft Office PowerPoint</Application>
  <PresentationFormat>מסך רחב</PresentationFormat>
  <Paragraphs>135</Paragraphs>
  <Slides>33</Slides>
  <Notes>0</Notes>
  <HiddenSlides>0</HiddenSlides>
  <MMClips>0</MMClips>
  <ScaleCrop>false</ScaleCrop>
  <HeadingPairs>
    <vt:vector size="8" baseType="variant">
      <vt:variant>
        <vt:lpstr>גופנים בשימוש</vt:lpstr>
      </vt:variant>
      <vt:variant>
        <vt:i4>7</vt:i4>
      </vt:variant>
      <vt:variant>
        <vt:lpstr>ערכת נושא</vt:lpstr>
      </vt:variant>
      <vt:variant>
        <vt:i4>1</vt:i4>
      </vt:variant>
      <vt:variant>
        <vt:lpstr>שרתי OLE מוטבעים</vt:lpstr>
      </vt:variant>
      <vt:variant>
        <vt:i4>1</vt:i4>
      </vt:variant>
      <vt:variant>
        <vt:lpstr>כותרות שקופיות</vt:lpstr>
      </vt:variant>
      <vt:variant>
        <vt:i4>33</vt:i4>
      </vt:variant>
    </vt:vector>
  </HeadingPairs>
  <TitlesOfParts>
    <vt:vector size="42" baseType="lpstr">
      <vt:lpstr>SimSun</vt:lpstr>
      <vt:lpstr>Arial</vt:lpstr>
      <vt:lpstr>Calibri</vt:lpstr>
      <vt:lpstr>Calibri Light</vt:lpstr>
      <vt:lpstr>Tahoma</vt:lpstr>
      <vt:lpstr>Times New Roman</vt:lpstr>
      <vt:lpstr>Wingdings</vt:lpstr>
      <vt:lpstr>שמיימי</vt:lpstr>
      <vt:lpstr>Photo Editor Photo</vt:lpstr>
      <vt:lpstr>Luteal coasting post GnRH agonist trigger </vt:lpstr>
      <vt:lpstr>Disclaimer</vt:lpstr>
      <vt:lpstr>מצגת של PowerPoint</vt:lpstr>
      <vt:lpstr>מצגת של PowerPoint</vt:lpstr>
      <vt:lpstr>מצגת של PowerPoint</vt:lpstr>
      <vt:lpstr>מצגת של PowerPoint</vt:lpstr>
      <vt:lpstr>Agonist trigger and OHSS prevention</vt:lpstr>
      <vt:lpstr>מצגת של PowerPoint</vt:lpstr>
      <vt:lpstr>מצגת של PowerPoint</vt:lpstr>
      <vt:lpstr>Summary</vt:lpstr>
      <vt:lpstr>מצגת של PowerPoint</vt:lpstr>
      <vt:lpstr>מצגת של PowerPoint</vt:lpstr>
      <vt:lpstr>Luteal phase post agonist trigger in high responders</vt:lpstr>
      <vt:lpstr>מצגת של PowerPoint</vt:lpstr>
      <vt:lpstr>Dual trigger of oocyte maturation with gonadotropin-releasing hormone agonist and low-dose human chorionic gonadotropin to optimize live birth rates in high responders</vt:lpstr>
      <vt:lpstr>מצגת של PowerPoint</vt:lpstr>
      <vt:lpstr>מצגת של PowerPoint</vt:lpstr>
      <vt:lpstr>hCG (1,500IU) day 3 after oocyte retrieval</vt:lpstr>
      <vt:lpstr>HCG-based luteal support: fixed time points?</vt:lpstr>
      <vt:lpstr>Coasting</vt:lpstr>
      <vt:lpstr>Luteal coasting post agonist trigger</vt:lpstr>
      <vt:lpstr>Patients</vt:lpstr>
      <vt:lpstr>Luteal support strategy</vt:lpstr>
      <vt:lpstr> Luteolysis kinetics (P)</vt:lpstr>
      <vt:lpstr>Luteolysis kinetics</vt:lpstr>
      <vt:lpstr>Luteolysis: E2 , P, LH</vt:lpstr>
      <vt:lpstr>Luteolysis: recovery</vt:lpstr>
      <vt:lpstr>מצגת של PowerPoint</vt:lpstr>
      <vt:lpstr>מצגת של PowerPoint</vt:lpstr>
      <vt:lpstr>The question of implantation potential post excessive ovarian response</vt:lpstr>
      <vt:lpstr>Mid-luteal progesterone and early pregnancy loss</vt:lpstr>
      <vt:lpstr>Importance of mid-luteal P in stimulated cycles</vt:lpstr>
      <vt:lpstr>Conclus    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Luteal support post agonist trigger for OHSS prevention: The introduction of "luteal coasting" as a novel approach.</dc:title>
  <dc:creator>USER</dc:creator>
  <cp:lastModifiedBy>USER</cp:lastModifiedBy>
  <cp:revision>72</cp:revision>
  <dcterms:created xsi:type="dcterms:W3CDTF">2014-07-26T08:10:35Z</dcterms:created>
  <dcterms:modified xsi:type="dcterms:W3CDTF">2015-05-14T17:33:35Z</dcterms:modified>
</cp:coreProperties>
</file>