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tiff" ContentType="image/tiff"/>
  <Default Extension="doc" ContentType="application/msword"/>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1" r:id="rId1"/>
    <p:sldMasterId id="2147483680" r:id="rId2"/>
  </p:sldMasterIdLst>
  <p:notesMasterIdLst>
    <p:notesMasterId r:id="rId60"/>
  </p:notesMasterIdLst>
  <p:sldIdLst>
    <p:sldId id="286" r:id="rId3"/>
    <p:sldId id="257" r:id="rId4"/>
    <p:sldId id="325" r:id="rId5"/>
    <p:sldId id="326" r:id="rId6"/>
    <p:sldId id="258" r:id="rId7"/>
    <p:sldId id="259" r:id="rId8"/>
    <p:sldId id="260" r:id="rId9"/>
    <p:sldId id="261" r:id="rId10"/>
    <p:sldId id="287" r:id="rId11"/>
    <p:sldId id="348" r:id="rId12"/>
    <p:sldId id="262" r:id="rId13"/>
    <p:sldId id="263" r:id="rId14"/>
    <p:sldId id="264" r:id="rId15"/>
    <p:sldId id="265" r:id="rId16"/>
    <p:sldId id="266" r:id="rId17"/>
    <p:sldId id="267" r:id="rId18"/>
    <p:sldId id="269" r:id="rId19"/>
    <p:sldId id="327" r:id="rId20"/>
    <p:sldId id="328" r:id="rId21"/>
    <p:sldId id="309" r:id="rId22"/>
    <p:sldId id="310" r:id="rId23"/>
    <p:sldId id="311" r:id="rId24"/>
    <p:sldId id="312" r:id="rId25"/>
    <p:sldId id="313" r:id="rId26"/>
    <p:sldId id="314" r:id="rId27"/>
    <p:sldId id="320" r:id="rId28"/>
    <p:sldId id="317" r:id="rId29"/>
    <p:sldId id="318" r:id="rId30"/>
    <p:sldId id="329" r:id="rId31"/>
    <p:sldId id="346" r:id="rId32"/>
    <p:sldId id="347" r:id="rId33"/>
    <p:sldId id="270" r:id="rId34"/>
    <p:sldId id="271" r:id="rId35"/>
    <p:sldId id="272" r:id="rId36"/>
    <p:sldId id="273" r:id="rId37"/>
    <p:sldId id="274" r:id="rId38"/>
    <p:sldId id="275" r:id="rId39"/>
    <p:sldId id="276" r:id="rId40"/>
    <p:sldId id="277" r:id="rId41"/>
    <p:sldId id="278" r:id="rId42"/>
    <p:sldId id="279" r:id="rId43"/>
    <p:sldId id="280" r:id="rId44"/>
    <p:sldId id="282" r:id="rId45"/>
    <p:sldId id="283" r:id="rId46"/>
    <p:sldId id="288" r:id="rId47"/>
    <p:sldId id="321" r:id="rId48"/>
    <p:sldId id="332" r:id="rId49"/>
    <p:sldId id="323" r:id="rId50"/>
    <p:sldId id="331" r:id="rId51"/>
    <p:sldId id="324" r:id="rId52"/>
    <p:sldId id="330" r:id="rId53"/>
    <p:sldId id="333" r:id="rId54"/>
    <p:sldId id="334" r:id="rId55"/>
    <p:sldId id="345" r:id="rId56"/>
    <p:sldId id="344" r:id="rId57"/>
    <p:sldId id="342" r:id="rId58"/>
    <p:sldId id="343" r:id="rId5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7" d="100"/>
          <a:sy n="67" d="100"/>
        </p:scale>
        <p:origin x="-606"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מציין מיקום של כותרת עליונה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מציין מיקום של תאריך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336CEDC-89CB-4B52-9B06-ED51CA4159BE}" type="datetimeFigureOut">
              <a:rPr lang="en-GB" smtClean="0"/>
              <a:t>08/10/2015</a:t>
            </a:fld>
            <a:endParaRPr lang="en-GB"/>
          </a:p>
        </p:txBody>
      </p:sp>
      <p:sp>
        <p:nvSpPr>
          <p:cNvPr id="4" name="מציין מיקום של תמונת שקופית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מציין מיקום של הערות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en-GB"/>
          </a:p>
        </p:txBody>
      </p:sp>
      <p:sp>
        <p:nvSpPr>
          <p:cNvPr id="6" name="מציין מיקום של כותרת תחתונה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מציין מיקום של מספר שקופית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FF1E218-D2D0-4E4A-AA59-A051EC6C3BDD}" type="slidenum">
              <a:rPr lang="en-GB" smtClean="0"/>
              <a:t>‹#›</a:t>
            </a:fld>
            <a:endParaRPr lang="en-GB"/>
          </a:p>
        </p:txBody>
      </p:sp>
    </p:spTree>
    <p:extLst>
      <p:ext uri="{BB962C8B-B14F-4D97-AF65-F5344CB8AC3E}">
        <p14:creationId xmlns:p14="http://schemas.microsoft.com/office/powerpoint/2010/main" val="16414538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he-IL"/>
          </a:p>
        </p:txBody>
      </p:sp>
      <p:sp>
        <p:nvSpPr>
          <p:cNvPr id="4" name="מציין מיקום של מספר שקופית 3"/>
          <p:cNvSpPr>
            <a:spLocks noGrp="1"/>
          </p:cNvSpPr>
          <p:nvPr>
            <p:ph type="sldNum" sz="quarter" idx="10"/>
          </p:nvPr>
        </p:nvSpPr>
        <p:spPr/>
        <p:txBody>
          <a:bodyPr/>
          <a:lstStyle/>
          <a:p>
            <a:fld id="{CFF1E218-D2D0-4E4A-AA59-A051EC6C3BDD}" type="slidenum">
              <a:rPr lang="en-GB" smtClean="0"/>
              <a:t>1</a:t>
            </a:fld>
            <a:endParaRPr lang="en-GB"/>
          </a:p>
        </p:txBody>
      </p:sp>
    </p:spTree>
    <p:extLst>
      <p:ext uri="{BB962C8B-B14F-4D97-AF65-F5344CB8AC3E}">
        <p14:creationId xmlns:p14="http://schemas.microsoft.com/office/powerpoint/2010/main" val="29061645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289" name="Rectangle 1"/>
          <p:cNvSpPr>
            <a:spLocks noGrp="1" noRot="1" noChangeAspect="1" noChangeArrowheads="1" noTextEdit="1"/>
          </p:cNvSpPr>
          <p:nvPr>
            <p:ph type="sldImg"/>
          </p:nvPr>
        </p:nvSpPr>
        <p:spPr bwMode="auto">
          <a:xfrm>
            <a:off x="1587500" y="1006475"/>
            <a:ext cx="4595813" cy="3448050"/>
          </a:xfrm>
          <a:prstGeom prst="rect">
            <a:avLst/>
          </a:prstGeom>
          <a:solidFill>
            <a:srgbClr val="FFFFFF"/>
          </a:solidFill>
          <a:ln>
            <a:solidFill>
              <a:srgbClr val="000000"/>
            </a:solidFill>
            <a:miter lim="800000"/>
            <a:headEnd/>
            <a:tailEnd/>
          </a:ln>
        </p:spPr>
      </p:sp>
      <p:sp>
        <p:nvSpPr>
          <p:cNvPr id="12290" name="Rectangle 2"/>
          <p:cNvSpPr txBox="1">
            <a:spLocks noGrp="1" noChangeArrowheads="1"/>
          </p:cNvSpPr>
          <p:nvPr>
            <p:ph type="body" idx="1"/>
          </p:nvPr>
        </p:nvSpPr>
        <p:spPr bwMode="auto">
          <a:xfrm>
            <a:off x="1185863" y="4787900"/>
            <a:ext cx="5407025" cy="3827463"/>
          </a:xfrm>
          <a:prstGeom prst="rect">
            <a:avLst/>
          </a:prstGeom>
          <a:noFill/>
          <a:ln>
            <a:miter lim="800000"/>
            <a:headEnd/>
            <a:tailEnd/>
          </a:ln>
        </p:spPr>
        <p:txBody>
          <a:bodyPr wrap="none" anchor="ctr"/>
          <a:lstStyle/>
          <a:p>
            <a:endParaRPr lang="en-US" dirty="0"/>
          </a:p>
        </p:txBody>
      </p:sp>
    </p:spTree>
    <p:extLst>
      <p:ext uri="{BB962C8B-B14F-4D97-AF65-F5344CB8AC3E}">
        <p14:creationId xmlns:p14="http://schemas.microsoft.com/office/powerpoint/2010/main" val="4855833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CFF1E218-D2D0-4E4A-AA59-A051EC6C3BDD}" type="slidenum">
              <a:rPr lang="en-GB" smtClean="0"/>
              <a:t>57</a:t>
            </a:fld>
            <a:endParaRPr lang="en-GB"/>
          </a:p>
        </p:txBody>
      </p:sp>
    </p:spTree>
    <p:extLst>
      <p:ext uri="{BB962C8B-B14F-4D97-AF65-F5344CB8AC3E}">
        <p14:creationId xmlns:p14="http://schemas.microsoft.com/office/powerpoint/2010/main" val="13122479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E7DA0D74-F0C9-4FC0-86A5-5DD9D7C6AA24}" type="slidenum">
              <a:rPr lang="en-US" smtClean="0">
                <a:cs typeface="Arial" charset="0"/>
              </a:rPr>
              <a:pPr/>
              <a:t>11</a:t>
            </a:fld>
            <a:endParaRPr lang="en-US" smtClean="0">
              <a:cs typeface="Arial" charset="0"/>
            </a:endParaRPr>
          </a:p>
        </p:txBody>
      </p:sp>
      <p:sp>
        <p:nvSpPr>
          <p:cNvPr id="47107" name="Rectangle 2"/>
          <p:cNvSpPr>
            <a:spLocks noGrp="1" noRot="1" noChangeAspect="1" noChangeArrowheads="1" noTextEdit="1"/>
          </p:cNvSpPr>
          <p:nvPr>
            <p:ph type="sldImg"/>
          </p:nvPr>
        </p:nvSpPr>
        <p:spPr>
          <a:solidFill>
            <a:srgbClr val="FFFFFF"/>
          </a:solidFill>
          <a:ln/>
        </p:spPr>
      </p:sp>
      <p:sp>
        <p:nvSpPr>
          <p:cNvPr id="47108" name="Rectangle 3"/>
          <p:cNvSpPr>
            <a:spLocks noGrp="1" noChangeArrowheads="1"/>
          </p:cNvSpPr>
          <p:nvPr>
            <p:ph type="body" idx="1"/>
          </p:nvPr>
        </p:nvSpPr>
        <p:spPr>
          <a:xfrm>
            <a:off x="914400" y="4344988"/>
            <a:ext cx="5029200" cy="4113212"/>
          </a:xfrm>
          <a:solidFill>
            <a:srgbClr val="FFFFFF"/>
          </a:solidFill>
          <a:ln>
            <a:solidFill>
              <a:srgbClr val="000000"/>
            </a:solidFill>
          </a:ln>
        </p:spPr>
        <p:txBody>
          <a:bodyPr lIns="90497" tIns="45249" rIns="90497" bIns="45249"/>
          <a:lstStyle/>
          <a:p>
            <a:pPr eaLnBrk="1" hangingPunct="1"/>
            <a:r>
              <a:rPr lang="en-US" dirty="0" smtClean="0"/>
              <a:t>Figure 2. Administration of clomiphene citrate (CC) from days 3 to 7 results in estrogen receptor (ER) depletion at the level of the pituitary and </a:t>
            </a:r>
            <a:r>
              <a:rPr lang="en-US" dirty="0" err="1" smtClean="0"/>
              <a:t>mediobasal</a:t>
            </a:r>
            <a:r>
              <a:rPr lang="en-US" dirty="0" smtClean="0"/>
              <a:t> hypothalamus. As a result, estrogen negative feedback centrally is interrupted and FSH secretion increases from the anterior pituitary leading to multiple follicular growth. By the late follicular phase, because of the long tissue retention of CC, there continues to be ER depletion centrally and increased estradiol secretion from the ovary is not capable of normal negative feedback on FSH. The result is multiple dominant follicle growth and multiple ovulation.</a:t>
            </a:r>
          </a:p>
        </p:txBody>
      </p:sp>
    </p:spTree>
    <p:extLst>
      <p:ext uri="{BB962C8B-B14F-4D97-AF65-F5344CB8AC3E}">
        <p14:creationId xmlns:p14="http://schemas.microsoft.com/office/powerpoint/2010/main" val="20264646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265" name="Rectangle 1"/>
          <p:cNvSpPr>
            <a:spLocks noGrp="1" noRot="1" noChangeAspect="1" noChangeArrowheads="1" noTextEdit="1"/>
          </p:cNvSpPr>
          <p:nvPr>
            <p:ph type="sldImg"/>
          </p:nvPr>
        </p:nvSpPr>
        <p:spPr bwMode="auto">
          <a:xfrm>
            <a:off x="1587500" y="1006475"/>
            <a:ext cx="4595813" cy="3448050"/>
          </a:xfrm>
          <a:prstGeom prst="rect">
            <a:avLst/>
          </a:prstGeom>
          <a:solidFill>
            <a:srgbClr val="FFFFFF"/>
          </a:solidFill>
          <a:ln>
            <a:solidFill>
              <a:srgbClr val="000000"/>
            </a:solidFill>
            <a:miter lim="800000"/>
            <a:headEnd/>
            <a:tailEnd/>
          </a:ln>
        </p:spPr>
      </p:sp>
      <p:sp>
        <p:nvSpPr>
          <p:cNvPr id="11266" name="Rectangle 2"/>
          <p:cNvSpPr txBox="1">
            <a:spLocks noGrp="1" noChangeArrowheads="1"/>
          </p:cNvSpPr>
          <p:nvPr>
            <p:ph type="body" idx="1"/>
          </p:nvPr>
        </p:nvSpPr>
        <p:spPr bwMode="auto">
          <a:xfrm>
            <a:off x="1185863" y="4787900"/>
            <a:ext cx="5407025" cy="3827463"/>
          </a:xfrm>
          <a:prstGeom prst="rect">
            <a:avLst/>
          </a:prstGeom>
          <a:noFill/>
          <a:ln>
            <a:miter lim="800000"/>
            <a:headEnd/>
            <a:tailEnd/>
          </a:ln>
        </p:spPr>
        <p:txBody>
          <a:bodyPr wrap="none" anchor="ctr"/>
          <a:lstStyle/>
          <a:p>
            <a:endParaRPr lang="en-US" dirty="0"/>
          </a:p>
        </p:txBody>
      </p:sp>
    </p:spTree>
    <p:extLst>
      <p:ext uri="{BB962C8B-B14F-4D97-AF65-F5344CB8AC3E}">
        <p14:creationId xmlns:p14="http://schemas.microsoft.com/office/powerpoint/2010/main" val="19309869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289" name="Rectangle 1"/>
          <p:cNvSpPr>
            <a:spLocks noGrp="1" noRot="1" noChangeAspect="1" noChangeArrowheads="1" noTextEdit="1"/>
          </p:cNvSpPr>
          <p:nvPr>
            <p:ph type="sldImg"/>
          </p:nvPr>
        </p:nvSpPr>
        <p:spPr bwMode="auto">
          <a:xfrm>
            <a:off x="1587500" y="1006475"/>
            <a:ext cx="4595813" cy="3448050"/>
          </a:xfrm>
          <a:prstGeom prst="rect">
            <a:avLst/>
          </a:prstGeom>
          <a:solidFill>
            <a:srgbClr val="FFFFFF"/>
          </a:solidFill>
          <a:ln>
            <a:solidFill>
              <a:srgbClr val="000000"/>
            </a:solidFill>
            <a:miter lim="800000"/>
            <a:headEnd/>
            <a:tailEnd/>
          </a:ln>
        </p:spPr>
      </p:sp>
      <p:sp>
        <p:nvSpPr>
          <p:cNvPr id="12290" name="Rectangle 2"/>
          <p:cNvSpPr txBox="1">
            <a:spLocks noGrp="1" noChangeArrowheads="1"/>
          </p:cNvSpPr>
          <p:nvPr>
            <p:ph type="body" idx="1"/>
          </p:nvPr>
        </p:nvSpPr>
        <p:spPr bwMode="auto">
          <a:xfrm>
            <a:off x="1185863" y="4787900"/>
            <a:ext cx="5407025" cy="3827463"/>
          </a:xfrm>
          <a:prstGeom prst="rect">
            <a:avLst/>
          </a:prstGeom>
          <a:noFill/>
          <a:ln>
            <a:miter lim="800000"/>
            <a:headEnd/>
            <a:tailEnd/>
          </a:ln>
        </p:spPr>
        <p:txBody>
          <a:bodyPr wrap="none" anchor="ctr"/>
          <a:lstStyle/>
          <a:p>
            <a:endParaRPr lang="en-US" dirty="0"/>
          </a:p>
        </p:txBody>
      </p:sp>
    </p:spTree>
    <p:extLst>
      <p:ext uri="{BB962C8B-B14F-4D97-AF65-F5344CB8AC3E}">
        <p14:creationId xmlns:p14="http://schemas.microsoft.com/office/powerpoint/2010/main" val="38555946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313" name="Rectangle 1"/>
          <p:cNvSpPr>
            <a:spLocks noGrp="1" noRot="1" noChangeAspect="1" noChangeArrowheads="1" noTextEdit="1"/>
          </p:cNvSpPr>
          <p:nvPr>
            <p:ph type="sldImg"/>
          </p:nvPr>
        </p:nvSpPr>
        <p:spPr bwMode="auto">
          <a:xfrm>
            <a:off x="1587500" y="1006475"/>
            <a:ext cx="4595813" cy="3448050"/>
          </a:xfrm>
          <a:prstGeom prst="rect">
            <a:avLst/>
          </a:prstGeom>
          <a:solidFill>
            <a:srgbClr val="FFFFFF"/>
          </a:solidFill>
          <a:ln>
            <a:solidFill>
              <a:srgbClr val="000000"/>
            </a:solidFill>
            <a:miter lim="800000"/>
            <a:headEnd/>
            <a:tailEnd/>
          </a:ln>
        </p:spPr>
      </p:sp>
      <p:sp>
        <p:nvSpPr>
          <p:cNvPr id="13314" name="Text Box 2"/>
          <p:cNvSpPr txBox="1">
            <a:spLocks noGrp="1" noChangeArrowheads="1"/>
          </p:cNvSpPr>
          <p:nvPr>
            <p:ph type="body" idx="1"/>
          </p:nvPr>
        </p:nvSpPr>
        <p:spPr bwMode="auto">
          <a:xfrm>
            <a:off x="1185863" y="4787900"/>
            <a:ext cx="5407025" cy="3827463"/>
          </a:xfrm>
          <a:prstGeom prst="rect">
            <a:avLst/>
          </a:prstGeom>
          <a:noFill/>
          <a:ln>
            <a:miter lim="800000"/>
            <a:headEnd/>
            <a:tailEnd/>
          </a:ln>
        </p:spPr>
        <p:txBody>
          <a:bodyPr lIns="0" tIns="0" rIns="0" bIns="0">
            <a:spAutoFit/>
          </a:bodyPr>
          <a:lstStyle/>
          <a:p>
            <a:pPr marL="215900" indent="-215900" eaLnBrk="1">
              <a:lnSpc>
                <a:spcPct val="97000"/>
              </a:lnSpc>
              <a:spcBef>
                <a:spcPct val="0"/>
              </a:spcBef>
              <a:buSzPct val="45000"/>
              <a:buFont typeface="StarSymbol" charset="0"/>
              <a:buNone/>
              <a:tabLst>
                <a:tab pos="723900" algn="l"/>
                <a:tab pos="1447800" algn="l"/>
                <a:tab pos="2171700" algn="l"/>
                <a:tab pos="2895600" algn="l"/>
                <a:tab pos="3619500" algn="l"/>
                <a:tab pos="4343400" algn="l"/>
                <a:tab pos="5067300" algn="l"/>
              </a:tabLst>
            </a:pPr>
            <a:r>
              <a:rPr lang="en-GB" dirty="0" smtClean="0">
                <a:latin typeface="Arial" charset="0"/>
                <a:ea typeface="Gothic" charset="0"/>
                <a:cs typeface="Gothic" charset="0"/>
              </a:rPr>
              <a:t>Figure 1 Kaplan–Meier Curves for Live Birth. Live-birth rates are shown according to treatment group in Panel A and according to treatment group and maternal body-mass index (BMI, the weight in kilograms divided by the square of the height in meters), in thirds, in Panels B, C, and D.</a:t>
            </a:r>
            <a:endParaRPr lang="en-GB" dirty="0">
              <a:latin typeface="Arial" charset="0"/>
              <a:ea typeface="Gothic" charset="0"/>
              <a:cs typeface="Gothic" charset="0"/>
            </a:endParaRPr>
          </a:p>
        </p:txBody>
      </p:sp>
    </p:spTree>
    <p:extLst>
      <p:ext uri="{BB962C8B-B14F-4D97-AF65-F5344CB8AC3E}">
        <p14:creationId xmlns:p14="http://schemas.microsoft.com/office/powerpoint/2010/main" val="30559847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313" name="Rectangle 1"/>
          <p:cNvSpPr>
            <a:spLocks noGrp="1" noRot="1" noChangeAspect="1" noChangeArrowheads="1" noTextEdit="1"/>
          </p:cNvSpPr>
          <p:nvPr>
            <p:ph type="sldImg"/>
          </p:nvPr>
        </p:nvSpPr>
        <p:spPr bwMode="auto">
          <a:xfrm>
            <a:off x="1587500" y="1006475"/>
            <a:ext cx="4595813" cy="3448050"/>
          </a:xfrm>
          <a:prstGeom prst="rect">
            <a:avLst/>
          </a:prstGeom>
          <a:solidFill>
            <a:srgbClr val="FFFFFF"/>
          </a:solidFill>
          <a:ln>
            <a:solidFill>
              <a:srgbClr val="000000"/>
            </a:solidFill>
            <a:miter lim="800000"/>
            <a:headEnd/>
            <a:tailEnd/>
          </a:ln>
        </p:spPr>
      </p:sp>
      <p:sp>
        <p:nvSpPr>
          <p:cNvPr id="13314" name="Text Box 2"/>
          <p:cNvSpPr txBox="1">
            <a:spLocks noGrp="1" noChangeArrowheads="1"/>
          </p:cNvSpPr>
          <p:nvPr>
            <p:ph type="body" idx="1"/>
          </p:nvPr>
        </p:nvSpPr>
        <p:spPr bwMode="auto">
          <a:xfrm>
            <a:off x="1185863" y="4787900"/>
            <a:ext cx="5407025" cy="3827463"/>
          </a:xfrm>
          <a:prstGeom prst="rect">
            <a:avLst/>
          </a:prstGeom>
          <a:noFill/>
          <a:ln>
            <a:miter lim="800000"/>
            <a:headEnd/>
            <a:tailEnd/>
          </a:ln>
        </p:spPr>
        <p:txBody>
          <a:bodyPr lIns="0" tIns="0" rIns="0" bIns="0">
            <a:spAutoFit/>
          </a:bodyPr>
          <a:lstStyle/>
          <a:p>
            <a:pPr marL="215900" indent="-215900" eaLnBrk="1">
              <a:lnSpc>
                <a:spcPct val="97000"/>
              </a:lnSpc>
              <a:spcBef>
                <a:spcPct val="0"/>
              </a:spcBef>
              <a:buSzPct val="45000"/>
              <a:buFont typeface="StarSymbol" charset="0"/>
              <a:buNone/>
              <a:tabLst>
                <a:tab pos="723900" algn="l"/>
                <a:tab pos="1447800" algn="l"/>
                <a:tab pos="2171700" algn="l"/>
                <a:tab pos="2895600" algn="l"/>
                <a:tab pos="3619500" algn="l"/>
                <a:tab pos="4343400" algn="l"/>
                <a:tab pos="5067300" algn="l"/>
              </a:tabLst>
            </a:pPr>
            <a:r>
              <a:rPr lang="en-GB" smtClean="0">
                <a:latin typeface="Arial" charset="0"/>
                <a:ea typeface="Gothic" charset="0"/>
                <a:cs typeface="Gothic" charset="0"/>
              </a:rPr>
              <a:t>Table 2 Outcomes with Regard to Live Birth, Ovulation, Pregnancy, Pregnancy Loss, and Fecundity.</a:t>
            </a:r>
            <a:endParaRPr lang="en-GB" dirty="0">
              <a:latin typeface="Arial" charset="0"/>
              <a:ea typeface="Gothic" charset="0"/>
              <a:cs typeface="Gothic" charset="0"/>
            </a:endParaRPr>
          </a:p>
        </p:txBody>
      </p:sp>
    </p:spTree>
    <p:extLst>
      <p:ext uri="{BB962C8B-B14F-4D97-AF65-F5344CB8AC3E}">
        <p14:creationId xmlns:p14="http://schemas.microsoft.com/office/powerpoint/2010/main" val="1566968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313" name="Rectangle 1"/>
          <p:cNvSpPr>
            <a:spLocks noGrp="1" noRot="1" noChangeAspect="1" noChangeArrowheads="1" noTextEdit="1"/>
          </p:cNvSpPr>
          <p:nvPr>
            <p:ph type="sldImg"/>
          </p:nvPr>
        </p:nvSpPr>
        <p:spPr bwMode="auto">
          <a:xfrm>
            <a:off x="1587500" y="1006475"/>
            <a:ext cx="4595813" cy="3448050"/>
          </a:xfrm>
          <a:prstGeom prst="rect">
            <a:avLst/>
          </a:prstGeom>
          <a:solidFill>
            <a:srgbClr val="FFFFFF"/>
          </a:solidFill>
          <a:ln>
            <a:solidFill>
              <a:srgbClr val="000000"/>
            </a:solidFill>
            <a:miter lim="800000"/>
            <a:headEnd/>
            <a:tailEnd/>
          </a:ln>
        </p:spPr>
      </p:sp>
      <p:sp>
        <p:nvSpPr>
          <p:cNvPr id="13314" name="Text Box 2"/>
          <p:cNvSpPr txBox="1">
            <a:spLocks noGrp="1" noChangeArrowheads="1"/>
          </p:cNvSpPr>
          <p:nvPr>
            <p:ph type="body" idx="1"/>
          </p:nvPr>
        </p:nvSpPr>
        <p:spPr bwMode="auto">
          <a:xfrm>
            <a:off x="1185863" y="4787900"/>
            <a:ext cx="5407025" cy="3827463"/>
          </a:xfrm>
          <a:prstGeom prst="rect">
            <a:avLst/>
          </a:prstGeom>
          <a:noFill/>
          <a:ln>
            <a:miter lim="800000"/>
            <a:headEnd/>
            <a:tailEnd/>
          </a:ln>
        </p:spPr>
        <p:txBody>
          <a:bodyPr lIns="0" tIns="0" rIns="0" bIns="0">
            <a:spAutoFit/>
          </a:bodyPr>
          <a:lstStyle/>
          <a:p>
            <a:pPr marL="215900" indent="-215900" eaLnBrk="1">
              <a:lnSpc>
                <a:spcPct val="97000"/>
              </a:lnSpc>
              <a:spcBef>
                <a:spcPct val="0"/>
              </a:spcBef>
              <a:buSzPct val="45000"/>
              <a:buFont typeface="StarSymbol" charset="0"/>
              <a:buNone/>
              <a:tabLst>
                <a:tab pos="723900" algn="l"/>
                <a:tab pos="1447800" algn="l"/>
                <a:tab pos="2171700" algn="l"/>
                <a:tab pos="2895600" algn="l"/>
                <a:tab pos="3619500" algn="l"/>
                <a:tab pos="4343400" algn="l"/>
                <a:tab pos="5067300" algn="l"/>
              </a:tabLst>
            </a:pPr>
            <a:r>
              <a:rPr lang="en-GB" smtClean="0">
                <a:latin typeface="Arial" charset="0"/>
                <a:ea typeface="Gothic" charset="0"/>
                <a:cs typeface="Gothic" charset="0"/>
              </a:rPr>
              <a:t>Table 3 All Serious Adverse Events, plus Other Adverse Events with Significant Differences between the Treatment Groups.</a:t>
            </a:r>
            <a:endParaRPr lang="en-GB" dirty="0">
              <a:latin typeface="Arial" charset="0"/>
              <a:ea typeface="Gothic" charset="0"/>
              <a:cs typeface="Gothic" charset="0"/>
            </a:endParaRPr>
          </a:p>
        </p:txBody>
      </p:sp>
    </p:spTree>
    <p:extLst>
      <p:ext uri="{BB962C8B-B14F-4D97-AF65-F5344CB8AC3E}">
        <p14:creationId xmlns:p14="http://schemas.microsoft.com/office/powerpoint/2010/main" val="17297709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he-IL" dirty="0"/>
          </a:p>
        </p:txBody>
      </p:sp>
    </p:spTree>
    <p:extLst>
      <p:ext uri="{BB962C8B-B14F-4D97-AF65-F5344CB8AC3E}">
        <p14:creationId xmlns:p14="http://schemas.microsoft.com/office/powerpoint/2010/main" val="26990157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265" name="Rectangle 1"/>
          <p:cNvSpPr>
            <a:spLocks noGrp="1" noRot="1" noChangeAspect="1" noChangeArrowheads="1" noTextEdit="1"/>
          </p:cNvSpPr>
          <p:nvPr>
            <p:ph type="sldImg"/>
          </p:nvPr>
        </p:nvSpPr>
        <p:spPr bwMode="auto">
          <a:xfrm>
            <a:off x="1587500" y="1006475"/>
            <a:ext cx="4595813" cy="3448050"/>
          </a:xfrm>
          <a:prstGeom prst="rect">
            <a:avLst/>
          </a:prstGeom>
          <a:solidFill>
            <a:srgbClr val="FFFFFF"/>
          </a:solidFill>
          <a:ln>
            <a:solidFill>
              <a:srgbClr val="000000"/>
            </a:solidFill>
            <a:miter lim="800000"/>
            <a:headEnd/>
            <a:tailEnd/>
          </a:ln>
        </p:spPr>
      </p:sp>
      <p:sp>
        <p:nvSpPr>
          <p:cNvPr id="11266" name="Rectangle 2"/>
          <p:cNvSpPr txBox="1">
            <a:spLocks noGrp="1" noChangeArrowheads="1"/>
          </p:cNvSpPr>
          <p:nvPr>
            <p:ph type="body" idx="1"/>
          </p:nvPr>
        </p:nvSpPr>
        <p:spPr bwMode="auto">
          <a:xfrm>
            <a:off x="1185863" y="4787900"/>
            <a:ext cx="5407025" cy="3827463"/>
          </a:xfrm>
          <a:prstGeom prst="rect">
            <a:avLst/>
          </a:prstGeom>
          <a:noFill/>
          <a:ln>
            <a:miter lim="800000"/>
            <a:headEnd/>
            <a:tailEnd/>
          </a:ln>
        </p:spPr>
        <p:txBody>
          <a:bodyPr wrap="none" anchor="ctr"/>
          <a:lstStyle/>
          <a:p>
            <a:endParaRPr lang="en-US" dirty="0"/>
          </a:p>
        </p:txBody>
      </p:sp>
    </p:spTree>
    <p:extLst>
      <p:ext uri="{BB962C8B-B14F-4D97-AF65-F5344CB8AC3E}">
        <p14:creationId xmlns:p14="http://schemas.microsoft.com/office/powerpoint/2010/main" val="4621393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שקופית כותרת">
    <p:spTree>
      <p:nvGrpSpPr>
        <p:cNvPr id="1" name=""/>
        <p:cNvGrpSpPr/>
        <p:nvPr/>
      </p:nvGrpSpPr>
      <p:grpSpPr>
        <a:xfrm>
          <a:off x="0" y="0"/>
          <a:ext cx="0" cy="0"/>
          <a:chOff x="0" y="0"/>
          <a:chExt cx="0" cy="0"/>
        </a:xfrm>
      </p:grpSpPr>
      <p:sp>
        <p:nvSpPr>
          <p:cNvPr id="2" name="Title 1"/>
          <p:cNvSpPr>
            <a:spLocks noGrp="1"/>
          </p:cNvSpPr>
          <p:nvPr>
            <p:ph type="ctrTitle"/>
          </p:nvPr>
        </p:nvSpPr>
        <p:spPr>
          <a:xfrm>
            <a:off x="1657350" y="4464028"/>
            <a:ext cx="6858000" cy="1194650"/>
          </a:xfrm>
        </p:spPr>
        <p:txBody>
          <a:bodyPr wrap="none" anchor="t">
            <a:normAutofit/>
          </a:bodyPr>
          <a:lstStyle>
            <a:lvl1pPr algn="r">
              <a:defRPr sz="7200" b="0" spc="-225">
                <a:gradFill flip="none" rotWithShape="1">
                  <a:gsLst>
                    <a:gs pos="32000">
                      <a:schemeClr val="tx1">
                        <a:lumMod val="89000"/>
                      </a:schemeClr>
                    </a:gs>
                    <a:gs pos="100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he-IL" smtClean="0"/>
              <a:t>לחץ כדי לערוך סגנון כותרת של תבנית בסיס</a:t>
            </a:r>
            <a:endParaRPr lang="en-US" dirty="0"/>
          </a:p>
        </p:txBody>
      </p:sp>
      <p:sp>
        <p:nvSpPr>
          <p:cNvPr id="3" name="Subtitle 2"/>
          <p:cNvSpPr>
            <a:spLocks noGrp="1"/>
          </p:cNvSpPr>
          <p:nvPr>
            <p:ph type="subTitle" idx="1"/>
          </p:nvPr>
        </p:nvSpPr>
        <p:spPr>
          <a:xfrm>
            <a:off x="1657349" y="3829878"/>
            <a:ext cx="6858000" cy="618523"/>
          </a:xfrm>
        </p:spPr>
        <p:txBody>
          <a:bodyPr anchor="b">
            <a:normAutofit/>
          </a:bodyPr>
          <a:lstStyle>
            <a:lvl1pPr marL="0" indent="0" algn="r">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he-IL" smtClean="0"/>
              <a:t>לחץ כדי לערוך סגנון כותרת משנה של תבנית בסיס</a:t>
            </a:r>
            <a:endParaRPr lang="en-US" dirty="0"/>
          </a:p>
        </p:txBody>
      </p:sp>
      <p:sp>
        <p:nvSpPr>
          <p:cNvPr id="7" name="Date Placeholder 6"/>
          <p:cNvSpPr>
            <a:spLocks noGrp="1"/>
          </p:cNvSpPr>
          <p:nvPr>
            <p:ph type="dt" sz="half" idx="10"/>
          </p:nvPr>
        </p:nvSpPr>
        <p:spPr/>
        <p:txBody>
          <a:bodyPr/>
          <a:lstStyle/>
          <a:p>
            <a:fld id="{FE75E0CD-D9DF-486D-A46C-5C1FEF70077A}" type="datetime1">
              <a:rPr lang="en-US" smtClean="0"/>
              <a:t>10/8/2015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5704188-63F7-4211-8A5F-2D2BA01C8DF9}" type="slidenum">
              <a:rPr lang="en-GB" smtClean="0"/>
              <a:t>‹#›</a:t>
            </a:fld>
            <a:endParaRPr lang="en-GB"/>
          </a:p>
        </p:txBody>
      </p:sp>
    </p:spTree>
    <p:extLst>
      <p:ext uri="{BB962C8B-B14F-4D97-AF65-F5344CB8AC3E}">
        <p14:creationId xmlns:p14="http://schemas.microsoft.com/office/powerpoint/2010/main" val="21238015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תמונה פנורמית עם כיתוב">
    <p:spTree>
      <p:nvGrpSpPr>
        <p:cNvPr id="1" name=""/>
        <p:cNvGrpSpPr/>
        <p:nvPr/>
      </p:nvGrpSpPr>
      <p:grpSpPr>
        <a:xfrm>
          <a:off x="0" y="0"/>
          <a:ext cx="0" cy="0"/>
          <a:chOff x="0" y="0"/>
          <a:chExt cx="0" cy="0"/>
        </a:xfrm>
      </p:grpSpPr>
      <p:sp>
        <p:nvSpPr>
          <p:cNvPr id="2" name="Title 1"/>
          <p:cNvSpPr>
            <a:spLocks noGrp="1"/>
          </p:cNvSpPr>
          <p:nvPr>
            <p:ph type="title"/>
          </p:nvPr>
        </p:nvSpPr>
        <p:spPr>
          <a:xfrm>
            <a:off x="629841" y="4367161"/>
            <a:ext cx="7886700" cy="819355"/>
          </a:xfrm>
        </p:spPr>
        <p:txBody>
          <a:bodyPr anchor="b"/>
          <a:lstStyle>
            <a:lvl1pPr>
              <a:defRPr sz="2400"/>
            </a:lvl1pPr>
          </a:lstStyle>
          <a:p>
            <a:r>
              <a:rPr lang="he-IL" smtClean="0"/>
              <a:t>לחץ כדי לערוך סגנון כותרת של תבנית בסיס</a:t>
            </a:r>
            <a:endParaRPr lang="en-US" dirty="0"/>
          </a:p>
        </p:txBody>
      </p:sp>
      <p:sp>
        <p:nvSpPr>
          <p:cNvPr id="3" name="Picture Placeholder 2"/>
          <p:cNvSpPr>
            <a:spLocks noGrp="1" noChangeAspect="1"/>
          </p:cNvSpPr>
          <p:nvPr>
            <p:ph type="pic" idx="1"/>
          </p:nvPr>
        </p:nvSpPr>
        <p:spPr>
          <a:xfrm>
            <a:off x="629841" y="987426"/>
            <a:ext cx="7886700" cy="337973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he-IL" smtClean="0"/>
              <a:t>לחץ על הסמל כדי להוסיף תמונה</a:t>
            </a:r>
            <a:endParaRPr lang="en-US" dirty="0"/>
          </a:p>
        </p:txBody>
      </p:sp>
      <p:sp>
        <p:nvSpPr>
          <p:cNvPr id="4" name="Text Placeholder 3"/>
          <p:cNvSpPr>
            <a:spLocks noGrp="1"/>
          </p:cNvSpPr>
          <p:nvPr>
            <p:ph type="body" sz="half" idx="2"/>
          </p:nvPr>
        </p:nvSpPr>
        <p:spPr>
          <a:xfrm>
            <a:off x="629841" y="5186516"/>
            <a:ext cx="7885509" cy="682472"/>
          </a:xfrm>
        </p:spPr>
        <p:txBody>
          <a:bodyPr/>
          <a:lstStyle>
            <a:lvl1pPr marL="0" indent="0">
              <a:buNone/>
              <a:defRPr sz="12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he-IL" smtClean="0"/>
              <a:t>לחץ כדי לערוך סגנונות טקסט של תבנית בסיס</a:t>
            </a:r>
          </a:p>
        </p:txBody>
      </p:sp>
      <p:sp>
        <p:nvSpPr>
          <p:cNvPr id="5" name="Date Placeholder 4"/>
          <p:cNvSpPr>
            <a:spLocks noGrp="1"/>
          </p:cNvSpPr>
          <p:nvPr>
            <p:ph type="dt" sz="half" idx="10"/>
          </p:nvPr>
        </p:nvSpPr>
        <p:spPr/>
        <p:txBody>
          <a:bodyPr/>
          <a:lstStyle/>
          <a:p>
            <a:fld id="{F0B79EC1-7883-4479-89F1-44F8FCE85042}" type="datetime1">
              <a:rPr lang="en-US" smtClean="0"/>
              <a:t>10/8/2015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5704188-63F7-4211-8A5F-2D2BA01C8DF9}" type="slidenum">
              <a:rPr lang="en-GB" smtClean="0"/>
              <a:t>‹#›</a:t>
            </a:fld>
            <a:endParaRPr lang="en-GB"/>
          </a:p>
        </p:txBody>
      </p:sp>
    </p:spTree>
    <p:extLst>
      <p:ext uri="{BB962C8B-B14F-4D97-AF65-F5344CB8AC3E}">
        <p14:creationId xmlns:p14="http://schemas.microsoft.com/office/powerpoint/2010/main" val="4321151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כותרת וכיתוב">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3534344"/>
          </a:xfrm>
        </p:spPr>
        <p:txBody>
          <a:bodyPr anchor="ctr"/>
          <a:lstStyle>
            <a:lvl1pPr>
              <a:defRPr sz="2400"/>
            </a:lvl1pPr>
          </a:lstStyle>
          <a:p>
            <a:r>
              <a:rPr lang="he-IL" smtClean="0"/>
              <a:t>לחץ כדי לערוך סגנון כותרת של תבנית בסיס</a:t>
            </a:r>
            <a:endParaRPr lang="en-US" dirty="0"/>
          </a:p>
        </p:txBody>
      </p:sp>
      <p:sp>
        <p:nvSpPr>
          <p:cNvPr id="4" name="Text Placeholder 3"/>
          <p:cNvSpPr>
            <a:spLocks noGrp="1"/>
          </p:cNvSpPr>
          <p:nvPr>
            <p:ph type="body" sz="half" idx="2"/>
          </p:nvPr>
        </p:nvSpPr>
        <p:spPr>
          <a:xfrm>
            <a:off x="629841" y="4489399"/>
            <a:ext cx="7885509" cy="1501826"/>
          </a:xfrm>
        </p:spPr>
        <p:txBody>
          <a:bodyPr anchor="ct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he-IL" smtClean="0"/>
              <a:t>לחץ כדי לערוך סגנונות טקסט של תבנית בסיס</a:t>
            </a:r>
          </a:p>
        </p:txBody>
      </p:sp>
      <p:sp>
        <p:nvSpPr>
          <p:cNvPr id="5" name="Date Placeholder 4"/>
          <p:cNvSpPr>
            <a:spLocks noGrp="1"/>
          </p:cNvSpPr>
          <p:nvPr>
            <p:ph type="dt" sz="half" idx="10"/>
          </p:nvPr>
        </p:nvSpPr>
        <p:spPr/>
        <p:txBody>
          <a:bodyPr/>
          <a:lstStyle/>
          <a:p>
            <a:fld id="{1A99E648-FFEF-4311-9FB4-53A7B067D08F}" type="datetime1">
              <a:rPr lang="en-US" smtClean="0"/>
              <a:t>10/8/2015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5704188-63F7-4211-8A5F-2D2BA01C8DF9}" type="slidenum">
              <a:rPr lang="en-GB" smtClean="0"/>
              <a:t>‹#›</a:t>
            </a:fld>
            <a:endParaRPr lang="en-GB"/>
          </a:p>
        </p:txBody>
      </p:sp>
    </p:spTree>
    <p:extLst>
      <p:ext uri="{BB962C8B-B14F-4D97-AF65-F5344CB8AC3E}">
        <p14:creationId xmlns:p14="http://schemas.microsoft.com/office/powerpoint/2010/main" val="7003468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ציטוט עם כיתוב">
    <p:spTree>
      <p:nvGrpSpPr>
        <p:cNvPr id="1" name=""/>
        <p:cNvGrpSpPr/>
        <p:nvPr/>
      </p:nvGrpSpPr>
      <p:grpSpPr>
        <a:xfrm>
          <a:off x="0" y="0"/>
          <a:ext cx="0" cy="0"/>
          <a:chOff x="0" y="0"/>
          <a:chExt cx="0" cy="0"/>
        </a:xfrm>
      </p:grpSpPr>
      <p:sp>
        <p:nvSpPr>
          <p:cNvPr id="2" name="Title 1"/>
          <p:cNvSpPr>
            <a:spLocks noGrp="1"/>
          </p:cNvSpPr>
          <p:nvPr>
            <p:ph type="title"/>
          </p:nvPr>
        </p:nvSpPr>
        <p:spPr>
          <a:xfrm>
            <a:off x="1084659" y="365125"/>
            <a:ext cx="6977064" cy="2992904"/>
          </a:xfrm>
        </p:spPr>
        <p:txBody>
          <a:bodyPr anchor="ctr"/>
          <a:lstStyle>
            <a:lvl1pPr>
              <a:defRPr sz="3300"/>
            </a:lvl1pPr>
          </a:lstStyle>
          <a:p>
            <a:r>
              <a:rPr lang="he-IL" smtClean="0"/>
              <a:t>לחץ כדי לערוך סגנון כותרת של תבנית בסיס</a:t>
            </a:r>
            <a:endParaRPr lang="en-US" dirty="0"/>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he-IL" smtClean="0"/>
              <a:t>לחץ כדי לערוך סגנונות טקסט של תבנית בסיס</a:t>
            </a:r>
          </a:p>
        </p:txBody>
      </p:sp>
      <p:sp>
        <p:nvSpPr>
          <p:cNvPr id="4" name="Text Placeholder 3"/>
          <p:cNvSpPr>
            <a:spLocks noGrp="1"/>
          </p:cNvSpPr>
          <p:nvPr>
            <p:ph type="body" sz="half" idx="2"/>
          </p:nvPr>
        </p:nvSpPr>
        <p:spPr>
          <a:xfrm>
            <a:off x="628650" y="4501729"/>
            <a:ext cx="7884318" cy="1489496"/>
          </a:xfrm>
        </p:spPr>
        <p:txBody>
          <a:bodyPr anchor="ct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he-IL" smtClean="0"/>
              <a:t>לחץ כדי לערוך סגנונות טקסט של תבנית בסיס</a:t>
            </a:r>
          </a:p>
        </p:txBody>
      </p:sp>
      <p:sp>
        <p:nvSpPr>
          <p:cNvPr id="5" name="Date Placeholder 4"/>
          <p:cNvSpPr>
            <a:spLocks noGrp="1"/>
          </p:cNvSpPr>
          <p:nvPr>
            <p:ph type="dt" sz="half" idx="10"/>
          </p:nvPr>
        </p:nvSpPr>
        <p:spPr/>
        <p:txBody>
          <a:bodyPr/>
          <a:lstStyle/>
          <a:p>
            <a:fld id="{6E116996-1467-440A-82D7-110E8D3C1840}" type="datetime1">
              <a:rPr lang="en-US" smtClean="0"/>
              <a:t>10/8/2015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5704188-63F7-4211-8A5F-2D2BA01C8DF9}" type="slidenum">
              <a:rPr lang="en-GB" smtClean="0"/>
              <a:t>‹#›</a:t>
            </a:fld>
            <a:endParaRPr lang="en-GB"/>
          </a:p>
        </p:txBody>
      </p:sp>
      <p:sp>
        <p:nvSpPr>
          <p:cNvPr id="9" name="TextBox 8"/>
          <p:cNvSpPr txBox="1"/>
          <p:nvPr/>
        </p:nvSpPr>
        <p:spPr>
          <a:xfrm>
            <a:off x="833283" y="786824"/>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dirty="0">
                <a:solidFill>
                  <a:schemeClr val="tx1"/>
                </a:solidFill>
                <a:effectLst/>
              </a:rPr>
              <a:t>“</a:t>
            </a:r>
          </a:p>
        </p:txBody>
      </p:sp>
      <p:sp>
        <p:nvSpPr>
          <p:cNvPr id="10" name="TextBox 9"/>
          <p:cNvSpPr txBox="1"/>
          <p:nvPr/>
        </p:nvSpPr>
        <p:spPr>
          <a:xfrm>
            <a:off x="7828359" y="2743200"/>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Tree>
    <p:extLst>
      <p:ext uri="{BB962C8B-B14F-4D97-AF65-F5344CB8AC3E}">
        <p14:creationId xmlns:p14="http://schemas.microsoft.com/office/powerpoint/2010/main" val="18944087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כרטיס שם">
    <p:spTree>
      <p:nvGrpSpPr>
        <p:cNvPr id="1" name=""/>
        <p:cNvGrpSpPr/>
        <p:nvPr/>
      </p:nvGrpSpPr>
      <p:grpSpPr>
        <a:xfrm>
          <a:off x="0" y="0"/>
          <a:ext cx="0" cy="0"/>
          <a:chOff x="0" y="0"/>
          <a:chExt cx="0" cy="0"/>
        </a:xfrm>
      </p:grpSpPr>
      <p:sp>
        <p:nvSpPr>
          <p:cNvPr id="2" name="Title 1"/>
          <p:cNvSpPr>
            <a:spLocks noGrp="1"/>
          </p:cNvSpPr>
          <p:nvPr>
            <p:ph type="title"/>
          </p:nvPr>
        </p:nvSpPr>
        <p:spPr>
          <a:xfrm>
            <a:off x="629841" y="2326968"/>
            <a:ext cx="7886700" cy="2511835"/>
          </a:xfrm>
        </p:spPr>
        <p:txBody>
          <a:bodyPr anchor="b">
            <a:normAutofit/>
          </a:bodyPr>
          <a:lstStyle>
            <a:lvl1pPr>
              <a:defRPr sz="4050"/>
            </a:lvl1pPr>
          </a:lstStyle>
          <a:p>
            <a:r>
              <a:rPr lang="he-IL" smtClean="0"/>
              <a:t>לחץ כדי לערוך סגנון כותרת של תבנית בסיס</a:t>
            </a:r>
            <a:endParaRPr lang="en-US" dirty="0"/>
          </a:p>
        </p:txBody>
      </p:sp>
      <p:sp>
        <p:nvSpPr>
          <p:cNvPr id="4" name="Text Placeholder 3"/>
          <p:cNvSpPr>
            <a:spLocks noGrp="1"/>
          </p:cNvSpPr>
          <p:nvPr>
            <p:ph type="body" sz="half" idx="2"/>
          </p:nvPr>
        </p:nvSpPr>
        <p:spPr>
          <a:xfrm>
            <a:off x="629841" y="4850581"/>
            <a:ext cx="7885509" cy="1140644"/>
          </a:xfrm>
        </p:spPr>
        <p:txBody>
          <a:bodyPr anchor="t"/>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he-IL" smtClean="0"/>
              <a:t>לחץ כדי לערוך סגנונות טקסט של תבנית בסיס</a:t>
            </a:r>
          </a:p>
        </p:txBody>
      </p:sp>
      <p:sp>
        <p:nvSpPr>
          <p:cNvPr id="5" name="Date Placeholder 4"/>
          <p:cNvSpPr>
            <a:spLocks noGrp="1"/>
          </p:cNvSpPr>
          <p:nvPr>
            <p:ph type="dt" sz="half" idx="10"/>
          </p:nvPr>
        </p:nvSpPr>
        <p:spPr/>
        <p:txBody>
          <a:bodyPr/>
          <a:lstStyle/>
          <a:p>
            <a:fld id="{18833D10-5233-4671-9BDC-AA7B578B0151}" type="datetime1">
              <a:rPr lang="en-US" smtClean="0"/>
              <a:t>10/8/2015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5704188-63F7-4211-8A5F-2D2BA01C8DF9}" type="slidenum">
              <a:rPr lang="en-GB" smtClean="0"/>
              <a:t>‹#›</a:t>
            </a:fld>
            <a:endParaRPr lang="en-GB"/>
          </a:p>
        </p:txBody>
      </p:sp>
    </p:spTree>
    <p:extLst>
      <p:ext uri="{BB962C8B-B14F-4D97-AF65-F5344CB8AC3E}">
        <p14:creationId xmlns:p14="http://schemas.microsoft.com/office/powerpoint/2010/main" val="17908655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עמודות">
    <p:spTree>
      <p:nvGrpSpPr>
        <p:cNvPr id="1" name=""/>
        <p:cNvGrpSpPr/>
        <p:nvPr/>
      </p:nvGrpSpPr>
      <p:grpSpPr>
        <a:xfrm>
          <a:off x="0" y="0"/>
          <a:ext cx="0" cy="0"/>
          <a:chOff x="0" y="0"/>
          <a:chExt cx="0" cy="0"/>
        </a:xfrm>
      </p:grpSpPr>
      <p:sp>
        <p:nvSpPr>
          <p:cNvPr id="15" name="Title 1"/>
          <p:cNvSpPr>
            <a:spLocks noGrp="1"/>
          </p:cNvSpPr>
          <p:nvPr>
            <p:ph type="title"/>
          </p:nvPr>
        </p:nvSpPr>
        <p:spPr>
          <a:xfrm>
            <a:off x="628650" y="365126"/>
            <a:ext cx="7886700" cy="1325563"/>
          </a:xfrm>
        </p:spPr>
        <p:txBody>
          <a:bodyPr/>
          <a:lstStyle/>
          <a:p>
            <a:r>
              <a:rPr lang="he-IL" smtClean="0"/>
              <a:t>לחץ כדי לערוך סגנון כותרת של תבנית בסיס</a:t>
            </a:r>
            <a:endParaRPr lang="en-US" dirty="0"/>
          </a:p>
        </p:txBody>
      </p:sp>
      <p:sp>
        <p:nvSpPr>
          <p:cNvPr id="7" name="Text Placeholder 2"/>
          <p:cNvSpPr>
            <a:spLocks noGrp="1"/>
          </p:cNvSpPr>
          <p:nvPr>
            <p:ph type="body" idx="1"/>
          </p:nvPr>
        </p:nvSpPr>
        <p:spPr>
          <a:xfrm>
            <a:off x="1002961" y="1885950"/>
            <a:ext cx="2210150" cy="576262"/>
          </a:xfrm>
        </p:spPr>
        <p:txBody>
          <a:bodyPr anchor="b">
            <a:noAutofit/>
          </a:bodyPr>
          <a:lstStyle>
            <a:lvl1pPr marL="0" indent="0">
              <a:buNone/>
              <a:defRPr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he-IL" smtClean="0"/>
              <a:t>לחץ כדי לערוך סגנונות טקסט של תבנית בסיס</a:t>
            </a:r>
          </a:p>
        </p:txBody>
      </p:sp>
      <p:sp>
        <p:nvSpPr>
          <p:cNvPr id="8" name="Text Placeholder 3"/>
          <p:cNvSpPr>
            <a:spLocks noGrp="1"/>
          </p:cNvSpPr>
          <p:nvPr>
            <p:ph type="body" sz="half" idx="15"/>
          </p:nvPr>
        </p:nvSpPr>
        <p:spPr>
          <a:xfrm>
            <a:off x="1017598" y="2571750"/>
            <a:ext cx="2195513"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he-IL" smtClean="0"/>
              <a:t>לחץ כדי לערוך סגנונות טקסט של תבנית בסיס</a:t>
            </a:r>
          </a:p>
        </p:txBody>
      </p:sp>
      <p:sp>
        <p:nvSpPr>
          <p:cNvPr id="9" name="Text Placeholder 4"/>
          <p:cNvSpPr>
            <a:spLocks noGrp="1"/>
          </p:cNvSpPr>
          <p:nvPr>
            <p:ph type="body" sz="quarter" idx="3"/>
          </p:nvPr>
        </p:nvSpPr>
        <p:spPr>
          <a:xfrm>
            <a:off x="3440996" y="1885950"/>
            <a:ext cx="2202181" cy="576262"/>
          </a:xfrm>
        </p:spPr>
        <p:txBody>
          <a:bodyPr vert="horz" lIns="91440" tIns="45720" rIns="91440" bIns="45720" rtlCol="0" anchor="b">
            <a:noAutofit/>
          </a:bodyPr>
          <a:lstStyle>
            <a:lvl1pPr>
              <a:buNone/>
              <a:defRPr lang="en-US"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he-IL" smtClean="0"/>
              <a:t>לחץ כדי לערוך סגנונות טקסט של תבנית בסיס</a:t>
            </a:r>
          </a:p>
        </p:txBody>
      </p:sp>
      <p:sp>
        <p:nvSpPr>
          <p:cNvPr id="10" name="Text Placeholder 3"/>
          <p:cNvSpPr>
            <a:spLocks noGrp="1"/>
          </p:cNvSpPr>
          <p:nvPr>
            <p:ph type="body" sz="half" idx="16"/>
          </p:nvPr>
        </p:nvSpPr>
        <p:spPr>
          <a:xfrm>
            <a:off x="3433081" y="2571750"/>
            <a:ext cx="2210096"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he-IL" smtClean="0"/>
              <a:t>לחץ כדי לערוך סגנונות טקסט של תבנית בסיס</a:t>
            </a:r>
          </a:p>
        </p:txBody>
      </p:sp>
      <p:sp>
        <p:nvSpPr>
          <p:cNvPr id="11" name="Text Placeholder 4"/>
          <p:cNvSpPr>
            <a:spLocks noGrp="1"/>
          </p:cNvSpPr>
          <p:nvPr>
            <p:ph type="body" sz="quarter" idx="13"/>
          </p:nvPr>
        </p:nvSpPr>
        <p:spPr>
          <a:xfrm>
            <a:off x="5871777" y="1885950"/>
            <a:ext cx="2199085" cy="576262"/>
          </a:xfrm>
        </p:spPr>
        <p:txBody>
          <a:bodyPr vert="horz" lIns="91440" tIns="45720" rIns="91440" bIns="45720" rtlCol="0" anchor="b">
            <a:noAutofit/>
          </a:bodyPr>
          <a:lstStyle>
            <a:lvl1pPr>
              <a:buNone/>
              <a:defRPr lang="en-US" sz="18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he-IL" smtClean="0"/>
              <a:t>לחץ כדי לערוך סגנונות טקסט של תבנית בסיס</a:t>
            </a:r>
          </a:p>
        </p:txBody>
      </p:sp>
      <p:sp>
        <p:nvSpPr>
          <p:cNvPr id="12" name="Text Placeholder 3"/>
          <p:cNvSpPr>
            <a:spLocks noGrp="1"/>
          </p:cNvSpPr>
          <p:nvPr>
            <p:ph type="body" sz="half" idx="17"/>
          </p:nvPr>
        </p:nvSpPr>
        <p:spPr>
          <a:xfrm>
            <a:off x="5871777" y="2571750"/>
            <a:ext cx="2199085"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he-IL" smtClean="0"/>
              <a:t>לחץ כדי לערוך סגנונות טקסט של תבנית בסיס</a:t>
            </a:r>
          </a:p>
        </p:txBody>
      </p:sp>
      <p:sp>
        <p:nvSpPr>
          <p:cNvPr id="3" name="Date Placeholder 2"/>
          <p:cNvSpPr>
            <a:spLocks noGrp="1"/>
          </p:cNvSpPr>
          <p:nvPr>
            <p:ph type="dt" sz="half" idx="10"/>
          </p:nvPr>
        </p:nvSpPr>
        <p:spPr/>
        <p:txBody>
          <a:bodyPr/>
          <a:lstStyle/>
          <a:p>
            <a:fld id="{FDE508D5-F859-48E9-89B2-A02877710A71}" type="datetime1">
              <a:rPr lang="en-US" smtClean="0"/>
              <a:t>10/8/2015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5704188-63F7-4211-8A5F-2D2BA01C8DF9}" type="slidenum">
              <a:rPr lang="en-GB" smtClean="0"/>
              <a:t>‹#›</a:t>
            </a:fld>
            <a:endParaRPr lang="en-GB"/>
          </a:p>
        </p:txBody>
      </p:sp>
    </p:spTree>
    <p:extLst>
      <p:ext uri="{BB962C8B-B14F-4D97-AF65-F5344CB8AC3E}">
        <p14:creationId xmlns:p14="http://schemas.microsoft.com/office/powerpoint/2010/main" val="17651403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עמודת 3 תמונות">
    <p:spTree>
      <p:nvGrpSpPr>
        <p:cNvPr id="1" name=""/>
        <p:cNvGrpSpPr/>
        <p:nvPr/>
      </p:nvGrpSpPr>
      <p:grpSpPr>
        <a:xfrm>
          <a:off x="0" y="0"/>
          <a:ext cx="0" cy="0"/>
          <a:chOff x="0" y="0"/>
          <a:chExt cx="0" cy="0"/>
        </a:xfrm>
      </p:grpSpPr>
      <p:sp>
        <p:nvSpPr>
          <p:cNvPr id="30" name="Title 1"/>
          <p:cNvSpPr>
            <a:spLocks noGrp="1"/>
          </p:cNvSpPr>
          <p:nvPr>
            <p:ph type="title"/>
          </p:nvPr>
        </p:nvSpPr>
        <p:spPr>
          <a:xfrm>
            <a:off x="628650" y="365126"/>
            <a:ext cx="7886700" cy="1325563"/>
          </a:xfrm>
        </p:spPr>
        <p:txBody>
          <a:bodyPr/>
          <a:lstStyle/>
          <a:p>
            <a:r>
              <a:rPr lang="he-IL" smtClean="0"/>
              <a:t>לחץ כדי לערוך סגנון כותרת של תבנית בסיס</a:t>
            </a:r>
            <a:endParaRPr lang="en-US" dirty="0"/>
          </a:p>
        </p:txBody>
      </p:sp>
      <p:sp>
        <p:nvSpPr>
          <p:cNvPr id="19" name="Text Placeholder 2"/>
          <p:cNvSpPr>
            <a:spLocks noGrp="1"/>
          </p:cNvSpPr>
          <p:nvPr>
            <p:ph type="body" idx="1"/>
          </p:nvPr>
        </p:nvSpPr>
        <p:spPr>
          <a:xfrm>
            <a:off x="999064" y="4297503"/>
            <a:ext cx="2205038"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he-IL" smtClean="0"/>
              <a:t>לחץ כדי לערוך סגנונות טקסט של תבנית בסיס</a:t>
            </a:r>
          </a:p>
        </p:txBody>
      </p:sp>
      <p:sp>
        <p:nvSpPr>
          <p:cNvPr id="20" name="Picture Placeholder 2"/>
          <p:cNvSpPr>
            <a:spLocks noGrp="1" noChangeAspect="1"/>
          </p:cNvSpPr>
          <p:nvPr>
            <p:ph type="pic" idx="15"/>
          </p:nvPr>
        </p:nvSpPr>
        <p:spPr>
          <a:xfrm>
            <a:off x="999064" y="2256354"/>
            <a:ext cx="220503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he-IL" smtClean="0"/>
              <a:t>לחץ על הסמל כדי להוסיף תמונה</a:t>
            </a:r>
            <a:endParaRPr lang="en-US" dirty="0"/>
          </a:p>
        </p:txBody>
      </p:sp>
      <p:sp>
        <p:nvSpPr>
          <p:cNvPr id="21" name="Text Placeholder 3"/>
          <p:cNvSpPr>
            <a:spLocks noGrp="1"/>
          </p:cNvSpPr>
          <p:nvPr>
            <p:ph type="body" sz="half" idx="18"/>
          </p:nvPr>
        </p:nvSpPr>
        <p:spPr>
          <a:xfrm>
            <a:off x="999064" y="4873766"/>
            <a:ext cx="220503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he-IL" smtClean="0"/>
              <a:t>לחץ כדי לערוך סגנונות טקסט של תבנית בסיס</a:t>
            </a:r>
          </a:p>
        </p:txBody>
      </p:sp>
      <p:sp>
        <p:nvSpPr>
          <p:cNvPr id="22" name="Text Placeholder 4"/>
          <p:cNvSpPr>
            <a:spLocks noGrp="1"/>
          </p:cNvSpPr>
          <p:nvPr>
            <p:ph type="body" sz="quarter" idx="3"/>
          </p:nvPr>
        </p:nvSpPr>
        <p:spPr>
          <a:xfrm>
            <a:off x="3426748" y="4297503"/>
            <a:ext cx="2197894"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he-IL" smtClean="0"/>
              <a:t>לחץ כדי לערוך סגנונות טקסט של תבנית בסיס</a:t>
            </a:r>
          </a:p>
        </p:txBody>
      </p:sp>
      <p:sp>
        <p:nvSpPr>
          <p:cNvPr id="23" name="Picture Placeholder 2"/>
          <p:cNvSpPr>
            <a:spLocks noGrp="1" noChangeAspect="1"/>
          </p:cNvSpPr>
          <p:nvPr>
            <p:ph type="pic" idx="21"/>
          </p:nvPr>
        </p:nvSpPr>
        <p:spPr>
          <a:xfrm>
            <a:off x="3426747" y="2256354"/>
            <a:ext cx="2197894"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he-IL" smtClean="0"/>
              <a:t>לחץ על הסמל כדי להוסיף תמונה</a:t>
            </a:r>
            <a:endParaRPr lang="en-US" dirty="0"/>
          </a:p>
        </p:txBody>
      </p:sp>
      <p:sp>
        <p:nvSpPr>
          <p:cNvPr id="24" name="Text Placeholder 3"/>
          <p:cNvSpPr>
            <a:spLocks noGrp="1"/>
          </p:cNvSpPr>
          <p:nvPr>
            <p:ph type="body" sz="half" idx="19"/>
          </p:nvPr>
        </p:nvSpPr>
        <p:spPr>
          <a:xfrm>
            <a:off x="3425733" y="4873765"/>
            <a:ext cx="2200805"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he-IL" smtClean="0"/>
              <a:t>לחץ כדי לערוך סגנונות טקסט של תבנית בסיס</a:t>
            </a:r>
          </a:p>
        </p:txBody>
      </p:sp>
      <p:sp>
        <p:nvSpPr>
          <p:cNvPr id="25" name="Text Placeholder 4"/>
          <p:cNvSpPr>
            <a:spLocks noGrp="1"/>
          </p:cNvSpPr>
          <p:nvPr>
            <p:ph type="body" sz="quarter" idx="13"/>
          </p:nvPr>
        </p:nvSpPr>
        <p:spPr>
          <a:xfrm>
            <a:off x="5853242" y="4297503"/>
            <a:ext cx="2199085"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he-IL" smtClean="0"/>
              <a:t>לחץ כדי לערוך סגנונות טקסט של תבנית בסיס</a:t>
            </a:r>
          </a:p>
        </p:txBody>
      </p:sp>
      <p:sp>
        <p:nvSpPr>
          <p:cNvPr id="26" name="Picture Placeholder 2"/>
          <p:cNvSpPr>
            <a:spLocks noGrp="1" noChangeAspect="1"/>
          </p:cNvSpPr>
          <p:nvPr>
            <p:ph type="pic" idx="22"/>
          </p:nvPr>
        </p:nvSpPr>
        <p:spPr>
          <a:xfrm>
            <a:off x="5853241" y="2256354"/>
            <a:ext cx="219908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he-IL" smtClean="0"/>
              <a:t>לחץ על הסמל כדי להוסיף תמונה</a:t>
            </a:r>
            <a:endParaRPr lang="en-US" dirty="0"/>
          </a:p>
        </p:txBody>
      </p:sp>
      <p:sp>
        <p:nvSpPr>
          <p:cNvPr id="27" name="Text Placeholder 3"/>
          <p:cNvSpPr>
            <a:spLocks noGrp="1"/>
          </p:cNvSpPr>
          <p:nvPr>
            <p:ph type="body" sz="half" idx="20"/>
          </p:nvPr>
        </p:nvSpPr>
        <p:spPr>
          <a:xfrm>
            <a:off x="5853148" y="4873763"/>
            <a:ext cx="220199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he-IL" smtClean="0"/>
              <a:t>לחץ כדי לערוך סגנונות טקסט של תבנית בסיס</a:t>
            </a:r>
          </a:p>
        </p:txBody>
      </p:sp>
      <p:sp>
        <p:nvSpPr>
          <p:cNvPr id="3" name="Date Placeholder 2"/>
          <p:cNvSpPr>
            <a:spLocks noGrp="1"/>
          </p:cNvSpPr>
          <p:nvPr>
            <p:ph type="dt" sz="half" idx="10"/>
          </p:nvPr>
        </p:nvSpPr>
        <p:spPr/>
        <p:txBody>
          <a:bodyPr/>
          <a:lstStyle/>
          <a:p>
            <a:fld id="{899B609D-9D36-493C-ADF2-B65E42CE5CD2}" type="datetime1">
              <a:rPr lang="en-US" smtClean="0"/>
              <a:t>10/8/2015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5704188-63F7-4211-8A5F-2D2BA01C8DF9}" type="slidenum">
              <a:rPr lang="en-GB" smtClean="0"/>
              <a:t>‹#›</a:t>
            </a:fld>
            <a:endParaRPr lang="en-GB"/>
          </a:p>
        </p:txBody>
      </p:sp>
    </p:spTree>
    <p:extLst>
      <p:ext uri="{BB962C8B-B14F-4D97-AF65-F5344CB8AC3E}">
        <p14:creationId xmlns:p14="http://schemas.microsoft.com/office/powerpoint/2010/main" val="18718338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כותרת וטקסט אנכי">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e-IL" smtClean="0"/>
              <a:t>לחץ כדי לערוך סגנון כותרת של תבנית בסיס</a:t>
            </a:r>
            <a:endParaRPr lang="en-US" dirty="0"/>
          </a:p>
        </p:txBody>
      </p:sp>
      <p:sp>
        <p:nvSpPr>
          <p:cNvPr id="3" name="Vertical Text Placeholder 2"/>
          <p:cNvSpPr>
            <a:spLocks noGrp="1"/>
          </p:cNvSpPr>
          <p:nvPr>
            <p:ph type="body" orient="vert" idx="1"/>
          </p:nvPr>
        </p:nvSpPr>
        <p:spPr/>
        <p:txBody>
          <a:bodyPr vert="eaVert"/>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en-US" dirty="0"/>
          </a:p>
        </p:txBody>
      </p:sp>
      <p:sp>
        <p:nvSpPr>
          <p:cNvPr id="4" name="Date Placeholder 3"/>
          <p:cNvSpPr>
            <a:spLocks noGrp="1"/>
          </p:cNvSpPr>
          <p:nvPr>
            <p:ph type="dt" sz="half" idx="10"/>
          </p:nvPr>
        </p:nvSpPr>
        <p:spPr/>
        <p:txBody>
          <a:bodyPr/>
          <a:lstStyle/>
          <a:p>
            <a:fld id="{685270DF-1630-41F0-93C1-368E643F86BC}" type="datetime1">
              <a:rPr lang="en-US" smtClean="0"/>
              <a:t>10/8/2015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5704188-63F7-4211-8A5F-2D2BA01C8DF9}" type="slidenum">
              <a:rPr lang="en-GB" smtClean="0"/>
              <a:t>‹#›</a:t>
            </a:fld>
            <a:endParaRPr lang="en-GB"/>
          </a:p>
        </p:txBody>
      </p:sp>
    </p:spTree>
    <p:extLst>
      <p:ext uri="{BB962C8B-B14F-4D97-AF65-F5344CB8AC3E}">
        <p14:creationId xmlns:p14="http://schemas.microsoft.com/office/powerpoint/2010/main" val="13249215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כותרת אנכית וטקסט">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he-IL" smtClean="0"/>
              <a:t>לחץ כדי לערוך סגנון כותרת של תבנית בסיס</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en-US" dirty="0"/>
          </a:p>
        </p:txBody>
      </p:sp>
      <p:sp>
        <p:nvSpPr>
          <p:cNvPr id="4" name="Date Placeholder 3"/>
          <p:cNvSpPr>
            <a:spLocks noGrp="1"/>
          </p:cNvSpPr>
          <p:nvPr>
            <p:ph type="dt" sz="half" idx="10"/>
          </p:nvPr>
        </p:nvSpPr>
        <p:spPr/>
        <p:txBody>
          <a:bodyPr/>
          <a:lstStyle/>
          <a:p>
            <a:fld id="{0391DD48-37FF-43EE-8B23-8770028C6060}" type="datetime1">
              <a:rPr lang="en-US" smtClean="0"/>
              <a:t>10/8/2015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5704188-63F7-4211-8A5F-2D2BA01C8DF9}" type="slidenum">
              <a:rPr lang="en-GB" smtClean="0"/>
              <a:t>‹#›</a:t>
            </a:fld>
            <a:endParaRPr lang="en-GB"/>
          </a:p>
        </p:txBody>
      </p:sp>
    </p:spTree>
    <p:extLst>
      <p:ext uri="{BB962C8B-B14F-4D97-AF65-F5344CB8AC3E}">
        <p14:creationId xmlns:p14="http://schemas.microsoft.com/office/powerpoint/2010/main" val="38266762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chart">
  <p:cSld name="כותרת ותרשים">
    <p:spTree>
      <p:nvGrpSpPr>
        <p:cNvPr id="1" name=""/>
        <p:cNvGrpSpPr/>
        <p:nvPr/>
      </p:nvGrpSpPr>
      <p:grpSpPr>
        <a:xfrm>
          <a:off x="0" y="0"/>
          <a:ext cx="0" cy="0"/>
          <a:chOff x="0" y="0"/>
          <a:chExt cx="0" cy="0"/>
        </a:xfrm>
      </p:grpSpPr>
      <p:sp>
        <p:nvSpPr>
          <p:cNvPr id="2" name="כותרת 1"/>
          <p:cNvSpPr>
            <a:spLocks noGrp="1"/>
          </p:cNvSpPr>
          <p:nvPr>
            <p:ph type="title"/>
          </p:nvPr>
        </p:nvSpPr>
        <p:spPr>
          <a:xfrm>
            <a:off x="685800" y="609600"/>
            <a:ext cx="7772400" cy="1143000"/>
          </a:xfrm>
        </p:spPr>
        <p:txBody>
          <a:bodyPr/>
          <a:lstStyle/>
          <a:p>
            <a:r>
              <a:rPr lang="he-IL" smtClean="0"/>
              <a:t>לחץ כדי לערוך סגנון כותרת של תבנית בסיס</a:t>
            </a:r>
            <a:endParaRPr lang="he-IL"/>
          </a:p>
        </p:txBody>
      </p:sp>
      <p:sp>
        <p:nvSpPr>
          <p:cNvPr id="3" name="מציין מיקום תרשים 2"/>
          <p:cNvSpPr>
            <a:spLocks noGrp="1"/>
          </p:cNvSpPr>
          <p:nvPr>
            <p:ph type="chart" idx="1"/>
          </p:nvPr>
        </p:nvSpPr>
        <p:spPr>
          <a:xfrm>
            <a:off x="685800" y="1981200"/>
            <a:ext cx="7772400" cy="4114800"/>
          </a:xfrm>
        </p:spPr>
        <p:txBody>
          <a:bodyPr/>
          <a:lstStyle/>
          <a:p>
            <a:pPr lvl="0"/>
            <a:endParaRPr lang="he-IL" noProof="0" smtClean="0"/>
          </a:p>
        </p:txBody>
      </p:sp>
      <p:sp>
        <p:nvSpPr>
          <p:cNvPr id="4" name="Rectangle 4"/>
          <p:cNvSpPr>
            <a:spLocks noGrp="1" noChangeArrowheads="1"/>
          </p:cNvSpPr>
          <p:nvPr>
            <p:ph type="dt" sz="half" idx="10"/>
          </p:nvPr>
        </p:nvSpPr>
        <p:spPr>
          <a:ln/>
        </p:spPr>
        <p:txBody>
          <a:bodyPr/>
          <a:lstStyle>
            <a:lvl1pPr>
              <a:defRPr/>
            </a:lvl1pPr>
          </a:lstStyle>
          <a:p>
            <a:pPr>
              <a:defRPr/>
            </a:pPr>
            <a:fld id="{FF8AE428-CEA8-4C55-8451-51957AFBDD2A}" type="datetime1">
              <a:rPr lang="en-US" smtClean="0"/>
              <a:t>10/8/2015</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B70B32A-229A-4717-89E9-BF85B6BDAE84}" type="slidenum">
              <a:rPr lang="en-US"/>
              <a:pPr>
                <a:defRPr/>
              </a:pPr>
              <a:t>‹#›</a:t>
            </a:fld>
            <a:endParaRPr lang="en-US"/>
          </a:p>
        </p:txBody>
      </p:sp>
    </p:spTree>
    <p:extLst>
      <p:ext uri="{BB962C8B-B14F-4D97-AF65-F5344CB8AC3E}">
        <p14:creationId xmlns:p14="http://schemas.microsoft.com/office/powerpoint/2010/main" val="41179117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שקופית כותרת">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1619" cy="6856214"/>
          </a:xfrm>
          <a:prstGeom prst="rect">
            <a:avLst/>
          </a:prstGeom>
        </p:spPr>
      </p:pic>
      <p:sp>
        <p:nvSpPr>
          <p:cNvPr id="2" name="Title 1"/>
          <p:cNvSpPr>
            <a:spLocks noGrp="1"/>
          </p:cNvSpPr>
          <p:nvPr>
            <p:ph type="ctrTitle"/>
          </p:nvPr>
        </p:nvSpPr>
        <p:spPr>
          <a:xfrm>
            <a:off x="2971799" y="1964267"/>
            <a:ext cx="5398295" cy="2421464"/>
          </a:xfrm>
        </p:spPr>
        <p:txBody>
          <a:bodyPr anchor="b">
            <a:normAutofit/>
          </a:bodyPr>
          <a:lstStyle>
            <a:lvl1pPr algn="r">
              <a:defRPr sz="3600">
                <a:effectLst/>
              </a:defRPr>
            </a:lvl1pPr>
          </a:lstStyle>
          <a:p>
            <a:r>
              <a:rPr lang="he-IL" smtClean="0"/>
              <a:t>לחץ כדי לערוך סגנון כותרת של תבנית בסיס</a:t>
            </a:r>
            <a:endParaRPr lang="en-US" dirty="0"/>
          </a:p>
        </p:txBody>
      </p:sp>
      <p:sp>
        <p:nvSpPr>
          <p:cNvPr id="3" name="Subtitle 2"/>
          <p:cNvSpPr>
            <a:spLocks noGrp="1"/>
          </p:cNvSpPr>
          <p:nvPr>
            <p:ph type="subTitle" idx="1"/>
          </p:nvPr>
        </p:nvSpPr>
        <p:spPr>
          <a:xfrm>
            <a:off x="2971799" y="4385733"/>
            <a:ext cx="5398295" cy="1405467"/>
          </a:xfrm>
        </p:spPr>
        <p:txBody>
          <a:bodyPr anchor="t">
            <a:normAutofit/>
          </a:bodyPr>
          <a:lstStyle>
            <a:lvl1pPr marL="0" indent="0" algn="r">
              <a:buNone/>
              <a:defRPr sz="1350" cap="all">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he-IL" smtClean="0"/>
              <a:t>לחץ כדי לערוך סגנון כותרת משנה של תבנית בסיס</a:t>
            </a:r>
            <a:endParaRPr lang="en-US" dirty="0"/>
          </a:p>
        </p:txBody>
      </p:sp>
      <p:sp>
        <p:nvSpPr>
          <p:cNvPr id="4" name="Date Placeholder 3"/>
          <p:cNvSpPr>
            <a:spLocks noGrp="1"/>
          </p:cNvSpPr>
          <p:nvPr>
            <p:ph type="dt" sz="half" idx="10"/>
          </p:nvPr>
        </p:nvSpPr>
        <p:spPr>
          <a:xfrm>
            <a:off x="6699419" y="5870576"/>
            <a:ext cx="1200150" cy="377825"/>
          </a:xfrm>
        </p:spPr>
        <p:txBody>
          <a:bodyPr/>
          <a:lstStyle/>
          <a:p>
            <a:fld id="{BB093C8E-DFB9-4168-9849-A13FC13F8344}" type="datetime1">
              <a:rPr lang="en-US" smtClean="0">
                <a:solidFill>
                  <a:prstClr val="white"/>
                </a:solidFill>
              </a:rPr>
              <a:t>10/8/2015</a:t>
            </a:fld>
            <a:endParaRPr lang="en-US" dirty="0">
              <a:solidFill>
                <a:prstClr val="white"/>
              </a:solidFill>
            </a:endParaRPr>
          </a:p>
        </p:txBody>
      </p:sp>
      <p:sp>
        <p:nvSpPr>
          <p:cNvPr id="5" name="Footer Placeholder 4"/>
          <p:cNvSpPr>
            <a:spLocks noGrp="1"/>
          </p:cNvSpPr>
          <p:nvPr>
            <p:ph type="ftr" sz="quarter" idx="11"/>
          </p:nvPr>
        </p:nvSpPr>
        <p:spPr>
          <a:xfrm>
            <a:off x="2971799" y="5870576"/>
            <a:ext cx="3670469" cy="377825"/>
          </a:xfrm>
        </p:spPr>
        <p:txBody>
          <a:bodyPr/>
          <a:lstStyle/>
          <a:p>
            <a:endParaRPr lang="en-US" dirty="0">
              <a:solidFill>
                <a:prstClr val="white"/>
              </a:solidFill>
            </a:endParaRPr>
          </a:p>
        </p:txBody>
      </p:sp>
      <p:sp>
        <p:nvSpPr>
          <p:cNvPr id="6" name="Slide Number Placeholder 5"/>
          <p:cNvSpPr>
            <a:spLocks noGrp="1"/>
          </p:cNvSpPr>
          <p:nvPr>
            <p:ph type="sldNum" sz="quarter" idx="12"/>
          </p:nvPr>
        </p:nvSpPr>
        <p:spPr>
          <a:xfrm>
            <a:off x="7956719" y="5870576"/>
            <a:ext cx="413375" cy="377825"/>
          </a:xfrm>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43844493"/>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כותרת ותוכן">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he-IL" smtClean="0"/>
              <a:t>לחץ כדי לערוך סגנון כותרת של תבנית בסיס</a:t>
            </a:r>
            <a:endParaRPr lang="en-US" dirty="0"/>
          </a:p>
        </p:txBody>
      </p:sp>
      <p:sp>
        <p:nvSpPr>
          <p:cNvPr id="3" name="Content Placeholder 2"/>
          <p:cNvSpPr>
            <a:spLocks noGrp="1"/>
          </p:cNvSpPr>
          <p:nvPr>
            <p:ph idx="1"/>
          </p:nvPr>
        </p:nvSpPr>
        <p:spPr/>
        <p:txBody>
          <a:body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en-US" dirty="0"/>
          </a:p>
        </p:txBody>
      </p:sp>
      <p:sp>
        <p:nvSpPr>
          <p:cNvPr id="4" name="Date Placeholder 3"/>
          <p:cNvSpPr>
            <a:spLocks noGrp="1"/>
          </p:cNvSpPr>
          <p:nvPr>
            <p:ph type="dt" sz="half" idx="10"/>
          </p:nvPr>
        </p:nvSpPr>
        <p:spPr/>
        <p:txBody>
          <a:bodyPr/>
          <a:lstStyle/>
          <a:p>
            <a:fld id="{8C2DFA2B-8247-46CA-B6A4-F3105E812754}" type="datetime1">
              <a:rPr lang="en-US" smtClean="0"/>
              <a:t>10/8/2015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5704188-63F7-4211-8A5F-2D2BA01C8DF9}" type="slidenum">
              <a:rPr lang="en-GB" smtClean="0"/>
              <a:t>‹#›</a:t>
            </a:fld>
            <a:endParaRPr lang="en-GB"/>
          </a:p>
        </p:txBody>
      </p:sp>
    </p:spTree>
    <p:extLst>
      <p:ext uri="{BB962C8B-B14F-4D97-AF65-F5344CB8AC3E}">
        <p14:creationId xmlns:p14="http://schemas.microsoft.com/office/powerpoint/2010/main" val="18922016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כותרת ותוכן">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1619" cy="6856214"/>
          </a:xfrm>
          <a:prstGeom prst="rect">
            <a:avLst/>
          </a:prstGeom>
        </p:spPr>
      </p:pic>
      <p:sp>
        <p:nvSpPr>
          <p:cNvPr id="2" name="Title 1"/>
          <p:cNvSpPr>
            <a:spLocks noGrp="1"/>
          </p:cNvSpPr>
          <p:nvPr>
            <p:ph type="title"/>
          </p:nvPr>
        </p:nvSpPr>
        <p:spPr/>
        <p:txBody>
          <a:bodyPr/>
          <a:lstStyle/>
          <a:p>
            <a:r>
              <a:rPr lang="he-IL" smtClean="0"/>
              <a:t>לחץ כדי לערוך סגנון כותרת של תבנית בסיס</a:t>
            </a:r>
            <a:endParaRPr lang="en-US" dirty="0"/>
          </a:p>
        </p:txBody>
      </p:sp>
      <p:sp>
        <p:nvSpPr>
          <p:cNvPr id="3" name="Content Placeholder 2"/>
          <p:cNvSpPr>
            <a:spLocks noGrp="1"/>
          </p:cNvSpPr>
          <p:nvPr>
            <p:ph idx="1"/>
          </p:nvPr>
        </p:nvSpPr>
        <p:spPr/>
        <p:txBody>
          <a:bodyPr anchor="ct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en-US" dirty="0"/>
          </a:p>
        </p:txBody>
      </p:sp>
      <p:sp>
        <p:nvSpPr>
          <p:cNvPr id="4" name="Date Placeholder 3"/>
          <p:cNvSpPr>
            <a:spLocks noGrp="1"/>
          </p:cNvSpPr>
          <p:nvPr>
            <p:ph type="dt" sz="half" idx="10"/>
          </p:nvPr>
        </p:nvSpPr>
        <p:spPr/>
        <p:txBody>
          <a:bodyPr/>
          <a:lstStyle/>
          <a:p>
            <a:fld id="{CAF16F20-A38C-4F13-AA42-7B15FA1C4C70}" type="datetime1">
              <a:rPr lang="en-US" smtClean="0">
                <a:solidFill>
                  <a:prstClr val="white"/>
                </a:solidFill>
              </a:rPr>
              <a:t>10/8/2015</a:t>
            </a:fld>
            <a:endParaRPr lang="en-US" dirty="0">
              <a:solidFill>
                <a:prstClr val="white"/>
              </a:solidFill>
            </a:endParaRPr>
          </a:p>
        </p:txBody>
      </p:sp>
      <p:sp>
        <p:nvSpPr>
          <p:cNvPr id="5" name="Footer Placeholder 4"/>
          <p:cNvSpPr>
            <a:spLocks noGrp="1"/>
          </p:cNvSpPr>
          <p:nvPr>
            <p:ph type="ftr" sz="quarter" idx="11"/>
          </p:nvPr>
        </p:nvSpPr>
        <p:spPr/>
        <p:txBody>
          <a:bodyPr/>
          <a:lstStyle/>
          <a:p>
            <a:endParaRPr lang="en-US" dirty="0">
              <a:solidFill>
                <a:prstClr val="white"/>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12138967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כותרת מקטע עליונה">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1619" cy="6856214"/>
          </a:xfrm>
          <a:prstGeom prst="rect">
            <a:avLst/>
          </a:prstGeom>
        </p:spPr>
      </p:pic>
      <p:sp>
        <p:nvSpPr>
          <p:cNvPr id="2" name="Title 1"/>
          <p:cNvSpPr>
            <a:spLocks noGrp="1"/>
          </p:cNvSpPr>
          <p:nvPr>
            <p:ph type="title"/>
          </p:nvPr>
        </p:nvSpPr>
        <p:spPr>
          <a:xfrm>
            <a:off x="514351" y="3308581"/>
            <a:ext cx="7598570" cy="1468800"/>
          </a:xfrm>
        </p:spPr>
        <p:txBody>
          <a:bodyPr anchor="b"/>
          <a:lstStyle>
            <a:lvl1pPr algn="l">
              <a:defRPr sz="3000" b="0" cap="all"/>
            </a:lvl1pPr>
          </a:lstStyle>
          <a:p>
            <a:r>
              <a:rPr lang="he-IL" smtClean="0"/>
              <a:t>לחץ כדי לערוך סגנון כותרת של תבנית בסיס</a:t>
            </a:r>
            <a:endParaRPr lang="en-US" dirty="0"/>
          </a:p>
        </p:txBody>
      </p:sp>
      <p:sp>
        <p:nvSpPr>
          <p:cNvPr id="3" name="Text Placeholder 2"/>
          <p:cNvSpPr>
            <a:spLocks noGrp="1"/>
          </p:cNvSpPr>
          <p:nvPr>
            <p:ph type="body" idx="1"/>
          </p:nvPr>
        </p:nvSpPr>
        <p:spPr>
          <a:xfrm>
            <a:off x="514349" y="4777381"/>
            <a:ext cx="7598571" cy="860400"/>
          </a:xfrm>
        </p:spPr>
        <p:txBody>
          <a:bodyPr anchor="t">
            <a:normAutofit/>
          </a:bodyPr>
          <a:lstStyle>
            <a:lvl1pPr marL="0" indent="0" algn="l">
              <a:buNone/>
              <a:defRPr sz="1500" cap="all">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he-IL" smtClean="0"/>
              <a:t>לחץ כדי לערוך סגנונות טקסט של תבנית בסיס</a:t>
            </a:r>
          </a:p>
        </p:txBody>
      </p:sp>
      <p:sp>
        <p:nvSpPr>
          <p:cNvPr id="4" name="Date Placeholder 3"/>
          <p:cNvSpPr>
            <a:spLocks noGrp="1"/>
          </p:cNvSpPr>
          <p:nvPr>
            <p:ph type="dt" sz="half" idx="10"/>
          </p:nvPr>
        </p:nvSpPr>
        <p:spPr/>
        <p:txBody>
          <a:bodyPr/>
          <a:lstStyle/>
          <a:p>
            <a:fld id="{F2CC3CFD-3641-49EA-A99C-E75ED7C17FDF}" type="datetime1">
              <a:rPr lang="en-US" smtClean="0">
                <a:solidFill>
                  <a:prstClr val="white"/>
                </a:solidFill>
              </a:rPr>
              <a:t>10/8/2015</a:t>
            </a:fld>
            <a:endParaRPr lang="en-US" dirty="0">
              <a:solidFill>
                <a:prstClr val="white"/>
              </a:solidFill>
            </a:endParaRPr>
          </a:p>
        </p:txBody>
      </p:sp>
      <p:sp>
        <p:nvSpPr>
          <p:cNvPr id="5" name="Footer Placeholder 4"/>
          <p:cNvSpPr>
            <a:spLocks noGrp="1"/>
          </p:cNvSpPr>
          <p:nvPr>
            <p:ph type="ftr" sz="quarter" idx="11"/>
          </p:nvPr>
        </p:nvSpPr>
        <p:spPr/>
        <p:txBody>
          <a:bodyPr/>
          <a:lstStyle/>
          <a:p>
            <a:endParaRPr lang="en-US" dirty="0">
              <a:solidFill>
                <a:prstClr val="white"/>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31696874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שני תכנים">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1619" cy="6856214"/>
          </a:xfrm>
          <a:prstGeom prst="rect">
            <a:avLst/>
          </a:prstGeom>
        </p:spPr>
      </p:pic>
      <p:sp>
        <p:nvSpPr>
          <p:cNvPr id="2" name="Title 1"/>
          <p:cNvSpPr>
            <a:spLocks noGrp="1"/>
          </p:cNvSpPr>
          <p:nvPr>
            <p:ph type="title"/>
          </p:nvPr>
        </p:nvSpPr>
        <p:spPr/>
        <p:txBody>
          <a:bodyPr/>
          <a:lstStyle/>
          <a:p>
            <a:r>
              <a:rPr lang="he-IL" smtClean="0"/>
              <a:t>לחץ כדי לערוך סגנון כותרת של תבנית בסיס</a:t>
            </a:r>
            <a:endParaRPr lang="en-US" dirty="0"/>
          </a:p>
        </p:txBody>
      </p:sp>
      <p:sp>
        <p:nvSpPr>
          <p:cNvPr id="3" name="Content Placeholder 2"/>
          <p:cNvSpPr>
            <a:spLocks noGrp="1"/>
          </p:cNvSpPr>
          <p:nvPr>
            <p:ph sz="half" idx="1"/>
          </p:nvPr>
        </p:nvSpPr>
        <p:spPr>
          <a:xfrm>
            <a:off x="514351" y="2142067"/>
            <a:ext cx="3746501" cy="3649134"/>
          </a:xfrm>
        </p:spPr>
        <p:txBody>
          <a:bodyPr>
            <a:normAutofit/>
          </a:body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en-US" dirty="0"/>
          </a:p>
        </p:txBody>
      </p:sp>
      <p:sp>
        <p:nvSpPr>
          <p:cNvPr id="4" name="Content Placeholder 3"/>
          <p:cNvSpPr>
            <a:spLocks noGrp="1"/>
          </p:cNvSpPr>
          <p:nvPr>
            <p:ph sz="half" idx="2"/>
          </p:nvPr>
        </p:nvSpPr>
        <p:spPr>
          <a:xfrm>
            <a:off x="4366421" y="2142068"/>
            <a:ext cx="3746499" cy="3649133"/>
          </a:xfrm>
        </p:spPr>
        <p:txBody>
          <a:bodyPr>
            <a:normAutofit/>
          </a:body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en-US" dirty="0"/>
          </a:p>
        </p:txBody>
      </p:sp>
      <p:sp>
        <p:nvSpPr>
          <p:cNvPr id="5" name="Date Placeholder 4"/>
          <p:cNvSpPr>
            <a:spLocks noGrp="1"/>
          </p:cNvSpPr>
          <p:nvPr>
            <p:ph type="dt" sz="half" idx="10"/>
          </p:nvPr>
        </p:nvSpPr>
        <p:spPr/>
        <p:txBody>
          <a:bodyPr/>
          <a:lstStyle/>
          <a:p>
            <a:fld id="{C0F7951B-28F5-4108-B289-9A9695CF4E80}" type="datetime1">
              <a:rPr lang="en-US" smtClean="0">
                <a:solidFill>
                  <a:prstClr val="white"/>
                </a:solidFill>
              </a:rPr>
              <a:t>10/8/2015</a:t>
            </a:fld>
            <a:endParaRPr lang="en-US" dirty="0">
              <a:solidFill>
                <a:prstClr val="white"/>
              </a:solidFill>
            </a:endParaRPr>
          </a:p>
        </p:txBody>
      </p:sp>
      <p:sp>
        <p:nvSpPr>
          <p:cNvPr id="6" name="Footer Placeholder 5"/>
          <p:cNvSpPr>
            <a:spLocks noGrp="1"/>
          </p:cNvSpPr>
          <p:nvPr>
            <p:ph type="ftr" sz="quarter" idx="11"/>
          </p:nvPr>
        </p:nvSpPr>
        <p:spPr/>
        <p:txBody>
          <a:bodyPr/>
          <a:lstStyle/>
          <a:p>
            <a:endParaRPr lang="en-US" dirty="0">
              <a:solidFill>
                <a:prstClr val="white"/>
              </a:solidFill>
            </a:endParaRPr>
          </a:p>
        </p:txBody>
      </p:sp>
      <p:sp>
        <p:nvSpPr>
          <p:cNvPr id="7" name="Slide Number Placeholder 6"/>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1190861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השוואה">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he-IL" smtClean="0"/>
              <a:t>לחץ כדי לערוך סגנון כותרת של תבנית בסיס</a:t>
            </a:r>
            <a:endParaRPr lang="en-US" dirty="0"/>
          </a:p>
        </p:txBody>
      </p:sp>
      <p:sp>
        <p:nvSpPr>
          <p:cNvPr id="3" name="Text Placeholder 2"/>
          <p:cNvSpPr>
            <a:spLocks noGrp="1"/>
          </p:cNvSpPr>
          <p:nvPr>
            <p:ph type="body" idx="1" hasCustomPrompt="1"/>
          </p:nvPr>
        </p:nvSpPr>
        <p:spPr>
          <a:xfrm>
            <a:off x="730252" y="2218267"/>
            <a:ext cx="3531791" cy="576262"/>
          </a:xfrm>
        </p:spPr>
        <p:txBody>
          <a:bodyPr anchor="b">
            <a:noAutofit/>
          </a:bodyPr>
          <a:lstStyle>
            <a:lvl1pPr marL="0" indent="0">
              <a:buNone/>
              <a:defRPr sz="21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4" name="Content Placeholder 3"/>
          <p:cNvSpPr>
            <a:spLocks noGrp="1"/>
          </p:cNvSpPr>
          <p:nvPr>
            <p:ph sz="half" idx="2"/>
          </p:nvPr>
        </p:nvSpPr>
        <p:spPr>
          <a:xfrm>
            <a:off x="514351" y="2870201"/>
            <a:ext cx="3747692" cy="2920998"/>
          </a:xfrm>
        </p:spPr>
        <p:txBody>
          <a:bodyPr anchor="t">
            <a:normAutofit/>
          </a:body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en-US" dirty="0"/>
          </a:p>
        </p:txBody>
      </p:sp>
      <p:sp>
        <p:nvSpPr>
          <p:cNvPr id="5" name="Text Placeholder 4"/>
          <p:cNvSpPr>
            <a:spLocks noGrp="1"/>
          </p:cNvSpPr>
          <p:nvPr>
            <p:ph type="body" sz="quarter" idx="3" hasCustomPrompt="1"/>
          </p:nvPr>
        </p:nvSpPr>
        <p:spPr>
          <a:xfrm>
            <a:off x="4572003" y="2226734"/>
            <a:ext cx="3542110" cy="576262"/>
          </a:xfrm>
        </p:spPr>
        <p:txBody>
          <a:bodyPr anchor="b">
            <a:noAutofit/>
          </a:bodyPr>
          <a:lstStyle>
            <a:lvl1pPr marL="0" indent="0">
              <a:buNone/>
              <a:defRPr sz="21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6" name="Content Placeholder 5"/>
          <p:cNvSpPr>
            <a:spLocks noGrp="1"/>
          </p:cNvSpPr>
          <p:nvPr>
            <p:ph sz="quarter" idx="4"/>
          </p:nvPr>
        </p:nvSpPr>
        <p:spPr>
          <a:xfrm>
            <a:off x="4367612" y="2870201"/>
            <a:ext cx="3746501" cy="2920998"/>
          </a:xfrm>
        </p:spPr>
        <p:txBody>
          <a:bodyPr anchor="t">
            <a:normAutofit/>
          </a:body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en-US" dirty="0"/>
          </a:p>
        </p:txBody>
      </p:sp>
      <p:sp>
        <p:nvSpPr>
          <p:cNvPr id="7" name="Date Placeholder 6"/>
          <p:cNvSpPr>
            <a:spLocks noGrp="1"/>
          </p:cNvSpPr>
          <p:nvPr>
            <p:ph type="dt" sz="half" idx="10"/>
          </p:nvPr>
        </p:nvSpPr>
        <p:spPr/>
        <p:txBody>
          <a:bodyPr/>
          <a:lstStyle/>
          <a:p>
            <a:fld id="{9A20EF67-5F7A-4418-845A-F1F8ABF357BE}" type="datetime1">
              <a:rPr lang="en-US" smtClean="0">
                <a:solidFill>
                  <a:prstClr val="white"/>
                </a:solidFill>
              </a:rPr>
              <a:t>10/8/2015</a:t>
            </a:fld>
            <a:endParaRPr lang="en-US" dirty="0">
              <a:solidFill>
                <a:prstClr val="white"/>
              </a:solidFill>
            </a:endParaRPr>
          </a:p>
        </p:txBody>
      </p:sp>
      <p:sp>
        <p:nvSpPr>
          <p:cNvPr id="8" name="Footer Placeholder 7"/>
          <p:cNvSpPr>
            <a:spLocks noGrp="1"/>
          </p:cNvSpPr>
          <p:nvPr>
            <p:ph type="ftr" sz="quarter" idx="11"/>
          </p:nvPr>
        </p:nvSpPr>
        <p:spPr/>
        <p:txBody>
          <a:bodyPr/>
          <a:lstStyle/>
          <a:p>
            <a:endParaRPr lang="en-US" dirty="0">
              <a:solidFill>
                <a:prstClr val="white"/>
              </a:solidFill>
            </a:endParaRPr>
          </a:p>
        </p:txBody>
      </p:sp>
      <p:sp>
        <p:nvSpPr>
          <p:cNvPr id="9" name="Slide Number Placeholder 8"/>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384464233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כותרת בלבד">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1619" cy="6856214"/>
          </a:xfrm>
          <a:prstGeom prst="rect">
            <a:avLst/>
          </a:prstGeom>
        </p:spPr>
      </p:pic>
      <p:sp>
        <p:nvSpPr>
          <p:cNvPr id="2" name="Title 1"/>
          <p:cNvSpPr>
            <a:spLocks noGrp="1"/>
          </p:cNvSpPr>
          <p:nvPr>
            <p:ph type="title"/>
          </p:nvPr>
        </p:nvSpPr>
        <p:spPr/>
        <p:txBody>
          <a:bodyPr/>
          <a:lstStyle/>
          <a:p>
            <a:r>
              <a:rPr lang="he-IL" smtClean="0"/>
              <a:t>לחץ כדי לערוך סגנון כותרת של תבנית בסיס</a:t>
            </a:r>
            <a:endParaRPr lang="en-US" dirty="0"/>
          </a:p>
        </p:txBody>
      </p:sp>
      <p:sp>
        <p:nvSpPr>
          <p:cNvPr id="3" name="Date Placeholder 2"/>
          <p:cNvSpPr>
            <a:spLocks noGrp="1"/>
          </p:cNvSpPr>
          <p:nvPr>
            <p:ph type="dt" sz="half" idx="10"/>
          </p:nvPr>
        </p:nvSpPr>
        <p:spPr/>
        <p:txBody>
          <a:bodyPr/>
          <a:lstStyle/>
          <a:p>
            <a:fld id="{AD40AB4E-9970-4F09-B1A3-880F00CDB7FC}" type="datetime1">
              <a:rPr lang="en-US" smtClean="0">
                <a:solidFill>
                  <a:prstClr val="white"/>
                </a:solidFill>
              </a:rPr>
              <a:t>10/8/2015</a:t>
            </a:fld>
            <a:endParaRPr lang="en-US" dirty="0">
              <a:solidFill>
                <a:prstClr val="white"/>
              </a:solidFill>
            </a:endParaRPr>
          </a:p>
        </p:txBody>
      </p:sp>
      <p:sp>
        <p:nvSpPr>
          <p:cNvPr id="4" name="Footer Placeholder 3"/>
          <p:cNvSpPr>
            <a:spLocks noGrp="1"/>
          </p:cNvSpPr>
          <p:nvPr>
            <p:ph type="ftr" sz="quarter" idx="11"/>
          </p:nvPr>
        </p:nvSpPr>
        <p:spPr/>
        <p:txBody>
          <a:bodyPr/>
          <a:lstStyle/>
          <a:p>
            <a:endParaRPr lang="en-US" dirty="0">
              <a:solidFill>
                <a:prstClr val="white"/>
              </a:solidFill>
            </a:endParaRPr>
          </a:p>
        </p:txBody>
      </p:sp>
      <p:sp>
        <p:nvSpPr>
          <p:cNvPr id="5" name="Slide Number Placeholder 4"/>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256588163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ריק">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1619" cy="6856214"/>
          </a:xfrm>
          <a:prstGeom prst="rect">
            <a:avLst/>
          </a:prstGeom>
        </p:spPr>
      </p:pic>
      <p:sp>
        <p:nvSpPr>
          <p:cNvPr id="2" name="Date Placeholder 1"/>
          <p:cNvSpPr>
            <a:spLocks noGrp="1"/>
          </p:cNvSpPr>
          <p:nvPr>
            <p:ph type="dt" sz="half" idx="10"/>
          </p:nvPr>
        </p:nvSpPr>
        <p:spPr/>
        <p:txBody>
          <a:bodyPr/>
          <a:lstStyle/>
          <a:p>
            <a:fld id="{788BD54A-9585-4BC1-B400-7ECA652375FE}" type="datetime1">
              <a:rPr lang="en-US" smtClean="0">
                <a:solidFill>
                  <a:prstClr val="white"/>
                </a:solidFill>
              </a:rPr>
              <a:t>10/8/2015</a:t>
            </a:fld>
            <a:endParaRPr lang="en-US" dirty="0">
              <a:solidFill>
                <a:prstClr val="white"/>
              </a:solidFill>
            </a:endParaRPr>
          </a:p>
        </p:txBody>
      </p:sp>
      <p:sp>
        <p:nvSpPr>
          <p:cNvPr id="3" name="Footer Placeholder 2"/>
          <p:cNvSpPr>
            <a:spLocks noGrp="1"/>
          </p:cNvSpPr>
          <p:nvPr>
            <p:ph type="ftr" sz="quarter" idx="11"/>
          </p:nvPr>
        </p:nvSpPr>
        <p:spPr/>
        <p:txBody>
          <a:bodyPr/>
          <a:lstStyle/>
          <a:p>
            <a:endParaRPr lang="en-US" dirty="0">
              <a:solidFill>
                <a:prstClr val="white"/>
              </a:solidFill>
            </a:endParaRPr>
          </a:p>
        </p:txBody>
      </p:sp>
      <p:sp>
        <p:nvSpPr>
          <p:cNvPr id="4" name="Slide Number Placeholder 3"/>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37603771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תוכן עם כיתוב">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1619" cy="6856214"/>
          </a:xfrm>
          <a:prstGeom prst="rect">
            <a:avLst/>
          </a:prstGeom>
        </p:spPr>
      </p:pic>
      <p:sp>
        <p:nvSpPr>
          <p:cNvPr id="2" name="Title 1"/>
          <p:cNvSpPr>
            <a:spLocks noGrp="1"/>
          </p:cNvSpPr>
          <p:nvPr>
            <p:ph type="title"/>
          </p:nvPr>
        </p:nvSpPr>
        <p:spPr>
          <a:xfrm>
            <a:off x="514350" y="2074333"/>
            <a:ext cx="2760664" cy="1371600"/>
          </a:xfrm>
        </p:spPr>
        <p:txBody>
          <a:bodyPr anchor="b">
            <a:normAutofit/>
          </a:bodyPr>
          <a:lstStyle>
            <a:lvl1pPr algn="l">
              <a:defRPr sz="1800" b="0"/>
            </a:lvl1pPr>
          </a:lstStyle>
          <a:p>
            <a:r>
              <a:rPr lang="he-IL" smtClean="0"/>
              <a:t>לחץ כדי לערוך סגנון כותרת של תבנית בסיס</a:t>
            </a:r>
            <a:endParaRPr lang="en-US" dirty="0"/>
          </a:p>
        </p:txBody>
      </p:sp>
      <p:sp>
        <p:nvSpPr>
          <p:cNvPr id="3" name="Content Placeholder 2"/>
          <p:cNvSpPr>
            <a:spLocks noGrp="1"/>
          </p:cNvSpPr>
          <p:nvPr>
            <p:ph idx="1"/>
          </p:nvPr>
        </p:nvSpPr>
        <p:spPr>
          <a:xfrm>
            <a:off x="3486151" y="609601"/>
            <a:ext cx="4626770" cy="5181600"/>
          </a:xfrm>
        </p:spPr>
        <p:txBody>
          <a:bodyPr anchor="ctr">
            <a:normAutofit/>
          </a:body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en-US" dirty="0"/>
          </a:p>
        </p:txBody>
      </p:sp>
      <p:sp>
        <p:nvSpPr>
          <p:cNvPr id="4" name="Text Placeholder 3"/>
          <p:cNvSpPr>
            <a:spLocks noGrp="1"/>
          </p:cNvSpPr>
          <p:nvPr>
            <p:ph type="body" sz="half" idx="2"/>
          </p:nvPr>
        </p:nvSpPr>
        <p:spPr>
          <a:xfrm>
            <a:off x="514350" y="3445933"/>
            <a:ext cx="2760664" cy="1828800"/>
          </a:xfrm>
        </p:spPr>
        <p:txBody>
          <a:bodyPr anchor="t">
            <a:normAutofit/>
          </a:bodyPr>
          <a:lstStyle>
            <a:lvl1pPr marL="0" indent="0">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he-IL" smtClean="0"/>
              <a:t>לחץ כדי לערוך סגנונות טקסט של תבנית בסיס</a:t>
            </a:r>
          </a:p>
        </p:txBody>
      </p:sp>
      <p:sp>
        <p:nvSpPr>
          <p:cNvPr id="5" name="Date Placeholder 4"/>
          <p:cNvSpPr>
            <a:spLocks noGrp="1"/>
          </p:cNvSpPr>
          <p:nvPr>
            <p:ph type="dt" sz="half" idx="10"/>
          </p:nvPr>
        </p:nvSpPr>
        <p:spPr/>
        <p:txBody>
          <a:bodyPr/>
          <a:lstStyle/>
          <a:p>
            <a:fld id="{2300A11F-6689-4572-BD0E-D9CBAC6E5138}" type="datetime1">
              <a:rPr lang="en-US" smtClean="0">
                <a:solidFill>
                  <a:prstClr val="white"/>
                </a:solidFill>
              </a:rPr>
              <a:t>10/8/2015</a:t>
            </a:fld>
            <a:endParaRPr lang="en-US" dirty="0">
              <a:solidFill>
                <a:prstClr val="white"/>
              </a:solidFill>
            </a:endParaRPr>
          </a:p>
        </p:txBody>
      </p:sp>
      <p:sp>
        <p:nvSpPr>
          <p:cNvPr id="6" name="Footer Placeholder 5"/>
          <p:cNvSpPr>
            <a:spLocks noGrp="1"/>
          </p:cNvSpPr>
          <p:nvPr>
            <p:ph type="ftr" sz="quarter" idx="11"/>
          </p:nvPr>
        </p:nvSpPr>
        <p:spPr/>
        <p:txBody>
          <a:bodyPr/>
          <a:lstStyle/>
          <a:p>
            <a:endParaRPr lang="en-US" dirty="0">
              <a:solidFill>
                <a:prstClr val="white"/>
              </a:solidFill>
            </a:endParaRPr>
          </a:p>
        </p:txBody>
      </p:sp>
      <p:sp>
        <p:nvSpPr>
          <p:cNvPr id="7" name="Slide Number Placeholder 6"/>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374613875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תמונה עם כיתוב">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1619" cy="6856214"/>
          </a:xfrm>
          <a:prstGeom prst="rect">
            <a:avLst/>
          </a:prstGeom>
        </p:spPr>
      </p:pic>
      <p:sp>
        <p:nvSpPr>
          <p:cNvPr id="2" name="Title 1"/>
          <p:cNvSpPr>
            <a:spLocks noGrp="1"/>
          </p:cNvSpPr>
          <p:nvPr>
            <p:ph type="title"/>
          </p:nvPr>
        </p:nvSpPr>
        <p:spPr>
          <a:xfrm>
            <a:off x="514350" y="1600200"/>
            <a:ext cx="4623490" cy="1371600"/>
          </a:xfrm>
        </p:spPr>
        <p:txBody>
          <a:bodyPr anchor="b">
            <a:normAutofit/>
          </a:bodyPr>
          <a:lstStyle>
            <a:lvl1pPr algn="l">
              <a:defRPr sz="2100" b="0"/>
            </a:lvl1pPr>
          </a:lstStyle>
          <a:p>
            <a:r>
              <a:rPr lang="he-IL" smtClean="0"/>
              <a:t>לחץ כדי לערוך סגנון כותרת של תבנית בסיס</a:t>
            </a:r>
            <a:endParaRPr lang="en-US" dirty="0"/>
          </a:p>
        </p:txBody>
      </p:sp>
      <p:sp>
        <p:nvSpPr>
          <p:cNvPr id="14" name="Picture Placeholder 2"/>
          <p:cNvSpPr>
            <a:spLocks noGrp="1" noChangeAspect="1"/>
          </p:cNvSpPr>
          <p:nvPr>
            <p:ph type="pic" idx="1"/>
          </p:nvPr>
        </p:nvSpPr>
        <p:spPr>
          <a:xfrm>
            <a:off x="5652190" y="914400"/>
            <a:ext cx="2460731"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he-IL" smtClean="0"/>
              <a:t>לחץ על הסמל כדי להוסיף תמונה</a:t>
            </a:r>
            <a:endParaRPr lang="en-US" dirty="0"/>
          </a:p>
        </p:txBody>
      </p:sp>
      <p:sp>
        <p:nvSpPr>
          <p:cNvPr id="4" name="Text Placeholder 3"/>
          <p:cNvSpPr>
            <a:spLocks noGrp="1"/>
          </p:cNvSpPr>
          <p:nvPr>
            <p:ph type="body" sz="half" idx="2"/>
          </p:nvPr>
        </p:nvSpPr>
        <p:spPr>
          <a:xfrm>
            <a:off x="514350" y="2971800"/>
            <a:ext cx="4623490" cy="1828800"/>
          </a:xfrm>
        </p:spPr>
        <p:txBody>
          <a:bodyPr anchor="t">
            <a:normAutofit/>
          </a:bodyPr>
          <a:lstStyle>
            <a:lvl1pPr marL="0" indent="0">
              <a:buNone/>
              <a:defRPr sz="13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he-IL" smtClean="0"/>
              <a:t>לחץ כדי לערוך סגנונות טקסט של תבנית בסיס</a:t>
            </a:r>
          </a:p>
        </p:txBody>
      </p:sp>
      <p:sp>
        <p:nvSpPr>
          <p:cNvPr id="5" name="Date Placeholder 4"/>
          <p:cNvSpPr>
            <a:spLocks noGrp="1"/>
          </p:cNvSpPr>
          <p:nvPr>
            <p:ph type="dt" sz="half" idx="10"/>
          </p:nvPr>
        </p:nvSpPr>
        <p:spPr/>
        <p:txBody>
          <a:bodyPr/>
          <a:lstStyle/>
          <a:p>
            <a:fld id="{9777B033-9E0E-4714-AABC-10C5B055E4F6}" type="datetime1">
              <a:rPr lang="en-US" smtClean="0">
                <a:solidFill>
                  <a:prstClr val="white"/>
                </a:solidFill>
              </a:rPr>
              <a:t>10/8/2015</a:t>
            </a:fld>
            <a:endParaRPr lang="en-US" dirty="0">
              <a:solidFill>
                <a:prstClr val="white"/>
              </a:solidFill>
            </a:endParaRPr>
          </a:p>
        </p:txBody>
      </p:sp>
      <p:sp>
        <p:nvSpPr>
          <p:cNvPr id="6" name="Footer Placeholder 5"/>
          <p:cNvSpPr>
            <a:spLocks noGrp="1"/>
          </p:cNvSpPr>
          <p:nvPr>
            <p:ph type="ftr" sz="quarter" idx="11"/>
          </p:nvPr>
        </p:nvSpPr>
        <p:spPr/>
        <p:txBody>
          <a:bodyPr/>
          <a:lstStyle/>
          <a:p>
            <a:endParaRPr lang="en-US" dirty="0">
              <a:solidFill>
                <a:prstClr val="white"/>
              </a:solidFill>
            </a:endParaRPr>
          </a:p>
        </p:txBody>
      </p:sp>
      <p:sp>
        <p:nvSpPr>
          <p:cNvPr id="7" name="Slide Number Placeholder 6"/>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219884579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תמונה פנורמית עם כיתוב">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1619" cy="6856214"/>
          </a:xfrm>
          <a:prstGeom prst="rect">
            <a:avLst/>
          </a:prstGeom>
        </p:spPr>
      </p:pic>
      <p:sp>
        <p:nvSpPr>
          <p:cNvPr id="2" name="Title 1"/>
          <p:cNvSpPr>
            <a:spLocks noGrp="1"/>
          </p:cNvSpPr>
          <p:nvPr>
            <p:ph type="title"/>
          </p:nvPr>
        </p:nvSpPr>
        <p:spPr>
          <a:xfrm>
            <a:off x="514351" y="4732865"/>
            <a:ext cx="7598570" cy="566738"/>
          </a:xfrm>
        </p:spPr>
        <p:txBody>
          <a:bodyPr anchor="b">
            <a:normAutofit/>
          </a:bodyPr>
          <a:lstStyle>
            <a:lvl1pPr algn="l">
              <a:defRPr sz="1800" b="0"/>
            </a:lvl1pPr>
          </a:lstStyle>
          <a:p>
            <a:r>
              <a:rPr lang="he-IL" smtClean="0"/>
              <a:t>לחץ כדי לערוך סגנון כותרת של תבנית בסיס</a:t>
            </a:r>
            <a:endParaRPr lang="en-US" dirty="0"/>
          </a:p>
        </p:txBody>
      </p:sp>
      <p:sp>
        <p:nvSpPr>
          <p:cNvPr id="3" name="Picture Placeholder 2"/>
          <p:cNvSpPr>
            <a:spLocks noGrp="1" noChangeAspect="1"/>
          </p:cNvSpPr>
          <p:nvPr>
            <p:ph type="pic" idx="1"/>
          </p:nvPr>
        </p:nvSpPr>
        <p:spPr>
          <a:xfrm>
            <a:off x="1028701" y="932112"/>
            <a:ext cx="6569870"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he-IL" smtClean="0"/>
              <a:t>לחץ על הסמל כדי להוסיף תמונה</a:t>
            </a:r>
            <a:endParaRPr lang="en-US" dirty="0"/>
          </a:p>
        </p:txBody>
      </p:sp>
      <p:sp>
        <p:nvSpPr>
          <p:cNvPr id="4" name="Text Placeholder 3"/>
          <p:cNvSpPr>
            <a:spLocks noGrp="1"/>
          </p:cNvSpPr>
          <p:nvPr>
            <p:ph type="body" sz="half" idx="2"/>
          </p:nvPr>
        </p:nvSpPr>
        <p:spPr>
          <a:xfrm>
            <a:off x="514351" y="5299603"/>
            <a:ext cx="7598570" cy="493712"/>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he-IL" smtClean="0"/>
              <a:t>לחץ כדי לערוך סגנונות טקסט של תבנית בסיס</a:t>
            </a:r>
          </a:p>
        </p:txBody>
      </p:sp>
      <p:sp>
        <p:nvSpPr>
          <p:cNvPr id="5" name="Date Placeholder 4"/>
          <p:cNvSpPr>
            <a:spLocks noGrp="1"/>
          </p:cNvSpPr>
          <p:nvPr>
            <p:ph type="dt" sz="half" idx="10"/>
          </p:nvPr>
        </p:nvSpPr>
        <p:spPr/>
        <p:txBody>
          <a:bodyPr/>
          <a:lstStyle/>
          <a:p>
            <a:fld id="{8D9A35E1-17D5-4670-BD41-5DA738961BFE}" type="datetime1">
              <a:rPr lang="en-US" smtClean="0">
                <a:solidFill>
                  <a:prstClr val="white"/>
                </a:solidFill>
              </a:rPr>
              <a:t>10/8/2015</a:t>
            </a:fld>
            <a:endParaRPr lang="en-US" dirty="0">
              <a:solidFill>
                <a:prstClr val="white"/>
              </a:solidFill>
            </a:endParaRPr>
          </a:p>
        </p:txBody>
      </p:sp>
      <p:sp>
        <p:nvSpPr>
          <p:cNvPr id="6" name="Footer Placeholder 5"/>
          <p:cNvSpPr>
            <a:spLocks noGrp="1"/>
          </p:cNvSpPr>
          <p:nvPr>
            <p:ph type="ftr" sz="quarter" idx="11"/>
          </p:nvPr>
        </p:nvSpPr>
        <p:spPr/>
        <p:txBody>
          <a:bodyPr/>
          <a:lstStyle/>
          <a:p>
            <a:endParaRPr lang="en-US" dirty="0">
              <a:solidFill>
                <a:prstClr val="white"/>
              </a:solidFill>
            </a:endParaRPr>
          </a:p>
        </p:txBody>
      </p:sp>
      <p:sp>
        <p:nvSpPr>
          <p:cNvPr id="7" name="Slide Number Placeholder 6"/>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347137550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כותרת וכיתוב">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1619" cy="6856214"/>
          </a:xfrm>
          <a:prstGeom prst="rect">
            <a:avLst/>
          </a:prstGeom>
        </p:spPr>
      </p:pic>
      <p:sp>
        <p:nvSpPr>
          <p:cNvPr id="2" name="Title 1"/>
          <p:cNvSpPr>
            <a:spLocks noGrp="1"/>
          </p:cNvSpPr>
          <p:nvPr>
            <p:ph type="title"/>
          </p:nvPr>
        </p:nvSpPr>
        <p:spPr>
          <a:xfrm>
            <a:off x="514351" y="609602"/>
            <a:ext cx="7598570" cy="3124199"/>
          </a:xfrm>
        </p:spPr>
        <p:txBody>
          <a:bodyPr anchor="ctr">
            <a:normAutofit/>
          </a:bodyPr>
          <a:lstStyle>
            <a:lvl1pPr algn="l">
              <a:defRPr sz="2400" b="0" cap="none"/>
            </a:lvl1pPr>
          </a:lstStyle>
          <a:p>
            <a:r>
              <a:rPr lang="he-IL" smtClean="0"/>
              <a:t>לחץ כדי לערוך סגנון כותרת של תבנית בסיס</a:t>
            </a:r>
            <a:endParaRPr lang="en-US" dirty="0"/>
          </a:p>
        </p:txBody>
      </p:sp>
      <p:sp>
        <p:nvSpPr>
          <p:cNvPr id="3" name="Text Placeholder 2"/>
          <p:cNvSpPr>
            <a:spLocks noGrp="1"/>
          </p:cNvSpPr>
          <p:nvPr>
            <p:ph type="body" idx="1"/>
          </p:nvPr>
        </p:nvSpPr>
        <p:spPr>
          <a:xfrm>
            <a:off x="514350" y="4343400"/>
            <a:ext cx="7598571" cy="1447800"/>
          </a:xfrm>
        </p:spPr>
        <p:txBody>
          <a:bodyPr anchor="ctr">
            <a:normAutofit/>
          </a:bodyPr>
          <a:lstStyle>
            <a:lvl1pPr marL="0" indent="0" algn="l">
              <a:buNone/>
              <a:defRPr sz="150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he-IL" smtClean="0"/>
              <a:t>לחץ כדי לערוך סגנונות טקסט של תבנית בסיס</a:t>
            </a:r>
          </a:p>
        </p:txBody>
      </p:sp>
      <p:sp>
        <p:nvSpPr>
          <p:cNvPr id="4" name="Date Placeholder 3"/>
          <p:cNvSpPr>
            <a:spLocks noGrp="1"/>
          </p:cNvSpPr>
          <p:nvPr>
            <p:ph type="dt" sz="half" idx="10"/>
          </p:nvPr>
        </p:nvSpPr>
        <p:spPr/>
        <p:txBody>
          <a:bodyPr/>
          <a:lstStyle/>
          <a:p>
            <a:fld id="{9F27A212-7D3C-46F4-8D2D-8977E1CE94AD}" type="datetime1">
              <a:rPr lang="en-US" smtClean="0">
                <a:solidFill>
                  <a:prstClr val="white"/>
                </a:solidFill>
              </a:rPr>
              <a:t>10/8/2015</a:t>
            </a:fld>
            <a:endParaRPr lang="en-US" dirty="0">
              <a:solidFill>
                <a:prstClr val="white"/>
              </a:solidFill>
            </a:endParaRPr>
          </a:p>
        </p:txBody>
      </p:sp>
      <p:sp>
        <p:nvSpPr>
          <p:cNvPr id="5" name="Footer Placeholder 4"/>
          <p:cNvSpPr>
            <a:spLocks noGrp="1"/>
          </p:cNvSpPr>
          <p:nvPr>
            <p:ph type="ftr" sz="quarter" idx="11"/>
          </p:nvPr>
        </p:nvSpPr>
        <p:spPr/>
        <p:txBody>
          <a:bodyPr/>
          <a:lstStyle/>
          <a:p>
            <a:endParaRPr lang="en-US" dirty="0">
              <a:solidFill>
                <a:prstClr val="white"/>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37678053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כותרת מקטע עליונה">
    <p:spTree>
      <p:nvGrpSpPr>
        <p:cNvPr id="1" name=""/>
        <p:cNvGrpSpPr/>
        <p:nvPr/>
      </p:nvGrpSpPr>
      <p:grpSpPr>
        <a:xfrm>
          <a:off x="0" y="0"/>
          <a:ext cx="0" cy="0"/>
          <a:chOff x="0" y="0"/>
          <a:chExt cx="0" cy="0"/>
        </a:xfrm>
      </p:grpSpPr>
      <p:sp>
        <p:nvSpPr>
          <p:cNvPr id="7" name="Title 1"/>
          <p:cNvSpPr>
            <a:spLocks noGrp="1"/>
          </p:cNvSpPr>
          <p:nvPr>
            <p:ph type="ctrTitle"/>
          </p:nvPr>
        </p:nvSpPr>
        <p:spPr>
          <a:xfrm>
            <a:off x="640899" y="4464028"/>
            <a:ext cx="6858000" cy="1194650"/>
          </a:xfrm>
        </p:spPr>
        <p:txBody>
          <a:bodyPr wrap="none" anchor="t">
            <a:normAutofit/>
          </a:bodyPr>
          <a:lstStyle>
            <a:lvl1pPr algn="l">
              <a:defRPr sz="7200" b="0" spc="-225">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he-IL" smtClean="0"/>
              <a:t>לחץ כדי לערוך סגנון כותרת של תבנית בסיס</a:t>
            </a:r>
            <a:endParaRPr lang="en-US" dirty="0"/>
          </a:p>
        </p:txBody>
      </p:sp>
      <p:sp>
        <p:nvSpPr>
          <p:cNvPr id="8" name="Subtitle 2"/>
          <p:cNvSpPr>
            <a:spLocks noGrp="1"/>
          </p:cNvSpPr>
          <p:nvPr>
            <p:ph type="subTitle" idx="1"/>
          </p:nvPr>
        </p:nvSpPr>
        <p:spPr>
          <a:xfrm>
            <a:off x="640899" y="3829878"/>
            <a:ext cx="6858000" cy="617822"/>
          </a:xfrm>
        </p:spPr>
        <p:txBody>
          <a:bodyPr anchor="b">
            <a:normAutofit/>
          </a:bodyPr>
          <a:lstStyle>
            <a:lvl1pPr marL="0" indent="0" algn="l">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he-IL" smtClean="0"/>
              <a:t>לחץ כדי לערוך סגנון כותרת משנה של תבנית בסיס</a:t>
            </a:r>
            <a:endParaRPr lang="en-US" dirty="0"/>
          </a:p>
        </p:txBody>
      </p:sp>
      <p:sp>
        <p:nvSpPr>
          <p:cNvPr id="4" name="Date Placeholder 3"/>
          <p:cNvSpPr>
            <a:spLocks noGrp="1"/>
          </p:cNvSpPr>
          <p:nvPr>
            <p:ph type="dt" sz="half" idx="10"/>
          </p:nvPr>
        </p:nvSpPr>
        <p:spPr/>
        <p:txBody>
          <a:bodyPr/>
          <a:lstStyle/>
          <a:p>
            <a:fld id="{D50EDEA1-AFF6-451E-BC80-37E866A4342B}" type="datetime1">
              <a:rPr lang="en-US" smtClean="0"/>
              <a:t>10/8/2015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5704188-63F7-4211-8A5F-2D2BA01C8DF9}" type="slidenum">
              <a:rPr lang="en-GB" smtClean="0"/>
              <a:t>‹#›</a:t>
            </a:fld>
            <a:endParaRPr lang="en-GB"/>
          </a:p>
        </p:txBody>
      </p:sp>
    </p:spTree>
    <p:extLst>
      <p:ext uri="{BB962C8B-B14F-4D97-AF65-F5344CB8AC3E}">
        <p14:creationId xmlns:p14="http://schemas.microsoft.com/office/powerpoint/2010/main" val="24019922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ציטוט עם כיתוב">
    <p:spTree>
      <p:nvGrpSpPr>
        <p:cNvPr id="1" name=""/>
        <p:cNvGrpSpPr/>
        <p:nvPr/>
      </p:nvGrpSpPr>
      <p:grpSpPr>
        <a:xfrm>
          <a:off x="0" y="0"/>
          <a:ext cx="0" cy="0"/>
          <a:chOff x="0" y="0"/>
          <a:chExt cx="0" cy="0"/>
        </a:xfrm>
      </p:grpSpPr>
      <p:pic>
        <p:nvPicPr>
          <p:cNvPr id="16" name="Picture 1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1619" cy="6856214"/>
          </a:xfrm>
          <a:prstGeom prst="rect">
            <a:avLst/>
          </a:prstGeom>
        </p:spPr>
      </p:pic>
      <p:sp>
        <p:nvSpPr>
          <p:cNvPr id="15" name="TextBox 14"/>
          <p:cNvSpPr txBox="1"/>
          <p:nvPr/>
        </p:nvSpPr>
        <p:spPr>
          <a:xfrm>
            <a:off x="7678400" y="2743200"/>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defTabSz="342900"/>
            <a:r>
              <a:rPr lang="en-US" sz="6000" dirty="0">
                <a:solidFill>
                  <a:prstClr val="white"/>
                </a:solidFill>
                <a:effectLst/>
              </a:rPr>
              <a:t>”</a:t>
            </a:r>
          </a:p>
        </p:txBody>
      </p:sp>
      <p:sp>
        <p:nvSpPr>
          <p:cNvPr id="11" name="TextBox 10"/>
          <p:cNvSpPr txBox="1"/>
          <p:nvPr/>
        </p:nvSpPr>
        <p:spPr>
          <a:xfrm>
            <a:off x="366206" y="823337"/>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defTabSz="342900"/>
            <a:r>
              <a:rPr lang="en-US" sz="6000" dirty="0">
                <a:solidFill>
                  <a:prstClr val="white"/>
                </a:solidFill>
                <a:effectLst/>
              </a:rPr>
              <a:t>“</a:t>
            </a:r>
          </a:p>
        </p:txBody>
      </p:sp>
      <p:sp>
        <p:nvSpPr>
          <p:cNvPr id="2" name="Title 1"/>
          <p:cNvSpPr>
            <a:spLocks noGrp="1"/>
          </p:cNvSpPr>
          <p:nvPr>
            <p:ph type="title"/>
          </p:nvPr>
        </p:nvSpPr>
        <p:spPr>
          <a:xfrm>
            <a:off x="744201" y="609602"/>
            <a:ext cx="7162799" cy="2743199"/>
          </a:xfrm>
        </p:spPr>
        <p:txBody>
          <a:bodyPr anchor="ctr">
            <a:normAutofit/>
          </a:bodyPr>
          <a:lstStyle>
            <a:lvl1pPr algn="l">
              <a:defRPr sz="2400" b="0" cap="none">
                <a:solidFill>
                  <a:schemeClr val="tx1"/>
                </a:solidFill>
              </a:defRPr>
            </a:lvl1pPr>
          </a:lstStyle>
          <a:p>
            <a:r>
              <a:rPr lang="he-IL" smtClean="0"/>
              <a:t>לחץ כדי לערוך סגנון כותרת של תבנית בסיס</a:t>
            </a:r>
            <a:endParaRPr lang="en-US" dirty="0"/>
          </a:p>
        </p:txBody>
      </p:sp>
      <p:sp>
        <p:nvSpPr>
          <p:cNvPr id="10" name="Text Placeholder 9"/>
          <p:cNvSpPr>
            <a:spLocks noGrp="1"/>
          </p:cNvSpPr>
          <p:nvPr>
            <p:ph type="body" sz="quarter" idx="13"/>
          </p:nvPr>
        </p:nvSpPr>
        <p:spPr>
          <a:xfrm>
            <a:off x="823406" y="3352800"/>
            <a:ext cx="7004388" cy="381000"/>
          </a:xfrm>
        </p:spPr>
        <p:txBody>
          <a:bodyPr anchor="ctr"/>
          <a:lstStyle>
            <a:lvl1pPr marL="0" indent="0">
              <a:buFontTx/>
              <a:buNone/>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he-IL" smtClean="0"/>
              <a:t>לחץ כדי לערוך סגנונות טקסט של תבנית בסיס</a:t>
            </a:r>
          </a:p>
        </p:txBody>
      </p:sp>
      <p:sp>
        <p:nvSpPr>
          <p:cNvPr id="3" name="Text Placeholder 2"/>
          <p:cNvSpPr>
            <a:spLocks noGrp="1"/>
          </p:cNvSpPr>
          <p:nvPr>
            <p:ph type="body" idx="1"/>
          </p:nvPr>
        </p:nvSpPr>
        <p:spPr>
          <a:xfrm>
            <a:off x="515599" y="4343400"/>
            <a:ext cx="7614275" cy="1447800"/>
          </a:xfrm>
        </p:spPr>
        <p:txBody>
          <a:bodyPr anchor="ctr">
            <a:normAutofit/>
          </a:bodyPr>
          <a:lstStyle>
            <a:lvl1pPr marL="0" indent="0" algn="l">
              <a:buNone/>
              <a:defRPr sz="150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he-IL" smtClean="0"/>
              <a:t>לחץ כדי לערוך סגנונות טקסט של תבנית בסיס</a:t>
            </a:r>
          </a:p>
        </p:txBody>
      </p:sp>
      <p:sp>
        <p:nvSpPr>
          <p:cNvPr id="4" name="Date Placeholder 3"/>
          <p:cNvSpPr>
            <a:spLocks noGrp="1"/>
          </p:cNvSpPr>
          <p:nvPr>
            <p:ph type="dt" sz="half" idx="10"/>
          </p:nvPr>
        </p:nvSpPr>
        <p:spPr/>
        <p:txBody>
          <a:bodyPr/>
          <a:lstStyle/>
          <a:p>
            <a:fld id="{D5FEB7C8-2520-4B81-887C-36B4B0F14532}" type="datetime1">
              <a:rPr lang="en-US" smtClean="0">
                <a:solidFill>
                  <a:prstClr val="white"/>
                </a:solidFill>
              </a:rPr>
              <a:t>10/8/2015</a:t>
            </a:fld>
            <a:endParaRPr lang="en-US" dirty="0">
              <a:solidFill>
                <a:prstClr val="white"/>
              </a:solidFill>
            </a:endParaRPr>
          </a:p>
        </p:txBody>
      </p:sp>
      <p:sp>
        <p:nvSpPr>
          <p:cNvPr id="5" name="Footer Placeholder 4"/>
          <p:cNvSpPr>
            <a:spLocks noGrp="1"/>
          </p:cNvSpPr>
          <p:nvPr>
            <p:ph type="ftr" sz="quarter" idx="11"/>
          </p:nvPr>
        </p:nvSpPr>
        <p:spPr/>
        <p:txBody>
          <a:bodyPr/>
          <a:lstStyle/>
          <a:p>
            <a:endParaRPr lang="en-US" dirty="0">
              <a:solidFill>
                <a:prstClr val="white"/>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223346223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כרטיס שם">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1619" cy="6856214"/>
          </a:xfrm>
          <a:prstGeom prst="rect">
            <a:avLst/>
          </a:prstGeom>
        </p:spPr>
      </p:pic>
      <p:sp>
        <p:nvSpPr>
          <p:cNvPr id="2" name="Title 1"/>
          <p:cNvSpPr>
            <a:spLocks noGrp="1"/>
          </p:cNvSpPr>
          <p:nvPr>
            <p:ph type="title"/>
          </p:nvPr>
        </p:nvSpPr>
        <p:spPr>
          <a:xfrm>
            <a:off x="514352" y="3308581"/>
            <a:ext cx="7598569" cy="1468800"/>
          </a:xfrm>
        </p:spPr>
        <p:txBody>
          <a:bodyPr anchor="b">
            <a:normAutofit/>
          </a:bodyPr>
          <a:lstStyle>
            <a:lvl1pPr algn="l">
              <a:defRPr sz="2400" b="0" cap="none"/>
            </a:lvl1pPr>
          </a:lstStyle>
          <a:p>
            <a:r>
              <a:rPr lang="he-IL" smtClean="0"/>
              <a:t>לחץ כדי לערוך סגנון כותרת של תבנית בסיס</a:t>
            </a:r>
            <a:endParaRPr lang="en-US" dirty="0"/>
          </a:p>
        </p:txBody>
      </p:sp>
      <p:sp>
        <p:nvSpPr>
          <p:cNvPr id="3" name="Text Placeholder 2"/>
          <p:cNvSpPr>
            <a:spLocks noGrp="1"/>
          </p:cNvSpPr>
          <p:nvPr>
            <p:ph type="body" idx="1"/>
          </p:nvPr>
        </p:nvSpPr>
        <p:spPr>
          <a:xfrm>
            <a:off x="514351" y="4777381"/>
            <a:ext cx="7598570" cy="860400"/>
          </a:xfrm>
        </p:spPr>
        <p:txBody>
          <a:bodyPr anchor="t">
            <a:normAutofit/>
          </a:bodyPr>
          <a:lstStyle>
            <a:lvl1pPr marL="0" indent="0" algn="l">
              <a:buNone/>
              <a:defRPr sz="150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he-IL" smtClean="0"/>
              <a:t>לחץ כדי לערוך סגנונות טקסט של תבנית בסיס</a:t>
            </a:r>
          </a:p>
        </p:txBody>
      </p:sp>
      <p:sp>
        <p:nvSpPr>
          <p:cNvPr id="4" name="Date Placeholder 3"/>
          <p:cNvSpPr>
            <a:spLocks noGrp="1"/>
          </p:cNvSpPr>
          <p:nvPr>
            <p:ph type="dt" sz="half" idx="10"/>
          </p:nvPr>
        </p:nvSpPr>
        <p:spPr/>
        <p:txBody>
          <a:bodyPr/>
          <a:lstStyle/>
          <a:p>
            <a:fld id="{B610DB94-4BA9-437B-967B-A3F8A17600A9}" type="datetime1">
              <a:rPr lang="en-US" smtClean="0">
                <a:solidFill>
                  <a:prstClr val="white"/>
                </a:solidFill>
              </a:rPr>
              <a:t>10/8/2015</a:t>
            </a:fld>
            <a:endParaRPr lang="en-US" dirty="0">
              <a:solidFill>
                <a:prstClr val="white"/>
              </a:solidFill>
            </a:endParaRPr>
          </a:p>
        </p:txBody>
      </p:sp>
      <p:sp>
        <p:nvSpPr>
          <p:cNvPr id="5" name="Footer Placeholder 4"/>
          <p:cNvSpPr>
            <a:spLocks noGrp="1"/>
          </p:cNvSpPr>
          <p:nvPr>
            <p:ph type="ftr" sz="quarter" idx="11"/>
          </p:nvPr>
        </p:nvSpPr>
        <p:spPr/>
        <p:txBody>
          <a:bodyPr/>
          <a:lstStyle/>
          <a:p>
            <a:endParaRPr lang="en-US" dirty="0">
              <a:solidFill>
                <a:prstClr val="white"/>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75716832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כרטיס שם עם ציטוט">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1619" cy="6856214"/>
          </a:xfrm>
          <a:prstGeom prst="rect">
            <a:avLst/>
          </a:prstGeom>
        </p:spPr>
      </p:pic>
      <p:sp>
        <p:nvSpPr>
          <p:cNvPr id="13" name="TextBox 12"/>
          <p:cNvSpPr txBox="1"/>
          <p:nvPr/>
        </p:nvSpPr>
        <p:spPr>
          <a:xfrm>
            <a:off x="7678400" y="2743200"/>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defTabSz="342900"/>
            <a:r>
              <a:rPr lang="en-US" sz="6000" dirty="0">
                <a:solidFill>
                  <a:prstClr val="white"/>
                </a:solidFill>
                <a:effectLst/>
              </a:rPr>
              <a:t>”</a:t>
            </a:r>
          </a:p>
        </p:txBody>
      </p:sp>
      <p:sp>
        <p:nvSpPr>
          <p:cNvPr id="14" name="TextBox 13"/>
          <p:cNvSpPr txBox="1"/>
          <p:nvPr/>
        </p:nvSpPr>
        <p:spPr>
          <a:xfrm>
            <a:off x="366206" y="823337"/>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defTabSz="342900"/>
            <a:r>
              <a:rPr lang="en-US" sz="6000" dirty="0">
                <a:solidFill>
                  <a:prstClr val="white"/>
                </a:solidFill>
                <a:effectLst/>
              </a:rPr>
              <a:t>“</a:t>
            </a:r>
          </a:p>
        </p:txBody>
      </p:sp>
      <p:sp>
        <p:nvSpPr>
          <p:cNvPr id="16" name="Title 1"/>
          <p:cNvSpPr>
            <a:spLocks noGrp="1"/>
          </p:cNvSpPr>
          <p:nvPr>
            <p:ph type="title"/>
          </p:nvPr>
        </p:nvSpPr>
        <p:spPr>
          <a:xfrm>
            <a:off x="744201" y="609602"/>
            <a:ext cx="7162799" cy="2743199"/>
          </a:xfrm>
        </p:spPr>
        <p:txBody>
          <a:bodyPr anchor="ctr">
            <a:normAutofit/>
          </a:bodyPr>
          <a:lstStyle>
            <a:lvl1pPr algn="l">
              <a:defRPr sz="2400" b="0" cap="none">
                <a:solidFill>
                  <a:schemeClr val="tx1"/>
                </a:solidFill>
              </a:defRPr>
            </a:lvl1pPr>
          </a:lstStyle>
          <a:p>
            <a:r>
              <a:rPr lang="he-IL" smtClean="0"/>
              <a:t>לחץ כדי לערוך סגנון כותרת של תבנית בסיס</a:t>
            </a:r>
            <a:endParaRPr lang="en-US" dirty="0"/>
          </a:p>
        </p:txBody>
      </p:sp>
      <p:sp>
        <p:nvSpPr>
          <p:cNvPr id="10" name="Text Placeholder 9"/>
          <p:cNvSpPr>
            <a:spLocks noGrp="1"/>
          </p:cNvSpPr>
          <p:nvPr>
            <p:ph type="body" sz="quarter" idx="13"/>
          </p:nvPr>
        </p:nvSpPr>
        <p:spPr>
          <a:xfrm>
            <a:off x="514350" y="3886200"/>
            <a:ext cx="7601577" cy="889000"/>
          </a:xfrm>
        </p:spPr>
        <p:txBody>
          <a:bodyPr vert="horz" lIns="91440" tIns="45720" rIns="91440" bIns="45720" rtlCol="0" anchor="b">
            <a:normAutofit/>
          </a:bodyPr>
          <a:lstStyle>
            <a:lvl1pPr>
              <a:buNone/>
              <a:defRPr lang="en-US" sz="1800" b="0" cap="none" dirty="0">
                <a:ln w="3175" cmpd="sng">
                  <a:noFill/>
                </a:ln>
                <a:solidFill>
                  <a:schemeClr val="tx1"/>
                </a:solidFill>
                <a:effectLst/>
              </a:defRPr>
            </a:lvl1pPr>
          </a:lstStyle>
          <a:p>
            <a:pPr marL="0" lvl="0">
              <a:spcBef>
                <a:spcPct val="0"/>
              </a:spcBef>
              <a:buNone/>
            </a:pPr>
            <a:r>
              <a:rPr lang="he-IL" smtClean="0"/>
              <a:t>לחץ כדי לערוך סגנונות טקסט של תבנית בסיס</a:t>
            </a:r>
          </a:p>
        </p:txBody>
      </p:sp>
      <p:sp>
        <p:nvSpPr>
          <p:cNvPr id="3" name="Text Placeholder 2"/>
          <p:cNvSpPr>
            <a:spLocks noGrp="1"/>
          </p:cNvSpPr>
          <p:nvPr>
            <p:ph type="body" idx="1"/>
          </p:nvPr>
        </p:nvSpPr>
        <p:spPr>
          <a:xfrm>
            <a:off x="514349" y="4775200"/>
            <a:ext cx="7601577" cy="1016000"/>
          </a:xfrm>
        </p:spPr>
        <p:txBody>
          <a:bodyPr anchor="t">
            <a:normAutofit/>
          </a:bodyPr>
          <a:lstStyle>
            <a:lvl1pPr marL="0" indent="0" algn="l">
              <a:buNone/>
              <a:defRPr sz="135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he-IL" smtClean="0"/>
              <a:t>לחץ כדי לערוך סגנונות טקסט של תבנית בסיס</a:t>
            </a:r>
          </a:p>
        </p:txBody>
      </p:sp>
      <p:sp>
        <p:nvSpPr>
          <p:cNvPr id="4" name="Date Placeholder 3"/>
          <p:cNvSpPr>
            <a:spLocks noGrp="1"/>
          </p:cNvSpPr>
          <p:nvPr>
            <p:ph type="dt" sz="half" idx="10"/>
          </p:nvPr>
        </p:nvSpPr>
        <p:spPr/>
        <p:txBody>
          <a:bodyPr/>
          <a:lstStyle/>
          <a:p>
            <a:fld id="{84960AD2-B9AF-4DB6-9A42-0058B11B5117}" type="datetime1">
              <a:rPr lang="en-US" smtClean="0">
                <a:solidFill>
                  <a:prstClr val="white"/>
                </a:solidFill>
              </a:rPr>
              <a:t>10/8/2015</a:t>
            </a:fld>
            <a:endParaRPr lang="en-US" dirty="0">
              <a:solidFill>
                <a:prstClr val="white"/>
              </a:solidFill>
            </a:endParaRPr>
          </a:p>
        </p:txBody>
      </p:sp>
      <p:sp>
        <p:nvSpPr>
          <p:cNvPr id="5" name="Footer Placeholder 4"/>
          <p:cNvSpPr>
            <a:spLocks noGrp="1"/>
          </p:cNvSpPr>
          <p:nvPr>
            <p:ph type="ftr" sz="quarter" idx="11"/>
          </p:nvPr>
        </p:nvSpPr>
        <p:spPr/>
        <p:txBody>
          <a:bodyPr/>
          <a:lstStyle/>
          <a:p>
            <a:endParaRPr lang="en-US" dirty="0">
              <a:solidFill>
                <a:prstClr val="white"/>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252515420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rue או False">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1619" cy="6856214"/>
          </a:xfrm>
          <a:prstGeom prst="rect">
            <a:avLst/>
          </a:prstGeom>
        </p:spPr>
      </p:pic>
      <p:sp>
        <p:nvSpPr>
          <p:cNvPr id="2" name="Title 1"/>
          <p:cNvSpPr>
            <a:spLocks noGrp="1"/>
          </p:cNvSpPr>
          <p:nvPr>
            <p:ph type="title"/>
          </p:nvPr>
        </p:nvSpPr>
        <p:spPr>
          <a:xfrm>
            <a:off x="514351" y="609602"/>
            <a:ext cx="7598570" cy="2743199"/>
          </a:xfrm>
        </p:spPr>
        <p:txBody>
          <a:bodyPr vert="horz" lIns="91440" tIns="45720" rIns="91440" bIns="45720" rtlCol="0" anchor="ctr">
            <a:normAutofit/>
          </a:bodyPr>
          <a:lstStyle>
            <a:lvl1pPr>
              <a:defRPr lang="en-US" b="0" dirty="0"/>
            </a:lvl1pPr>
          </a:lstStyle>
          <a:p>
            <a:pPr marL="0" lvl="0"/>
            <a:r>
              <a:rPr lang="he-IL" smtClean="0"/>
              <a:t>לחץ כדי לערוך סגנון כותרת של תבנית בסיס</a:t>
            </a:r>
            <a:endParaRPr lang="en-US" dirty="0"/>
          </a:p>
        </p:txBody>
      </p:sp>
      <p:sp>
        <p:nvSpPr>
          <p:cNvPr id="10" name="Text Placeholder 9"/>
          <p:cNvSpPr>
            <a:spLocks noGrp="1"/>
          </p:cNvSpPr>
          <p:nvPr>
            <p:ph type="body" sz="quarter" idx="13"/>
          </p:nvPr>
        </p:nvSpPr>
        <p:spPr>
          <a:xfrm>
            <a:off x="514351" y="3505200"/>
            <a:ext cx="7598571" cy="838200"/>
          </a:xfrm>
        </p:spPr>
        <p:txBody>
          <a:bodyPr vert="horz" lIns="91440" tIns="45720" rIns="91440" bIns="45720" rtlCol="0" anchor="b">
            <a:normAutofit/>
          </a:bodyPr>
          <a:lstStyle>
            <a:lvl1pPr>
              <a:buNone/>
              <a:defRPr lang="en-US" sz="2100" b="0" cap="none" dirty="0">
                <a:ln w="3175" cmpd="sng">
                  <a:noFill/>
                </a:ln>
                <a:solidFill>
                  <a:schemeClr val="tx1"/>
                </a:solidFill>
                <a:effectLst/>
              </a:defRPr>
            </a:lvl1pPr>
          </a:lstStyle>
          <a:p>
            <a:pPr marL="0" lvl="0">
              <a:spcBef>
                <a:spcPct val="0"/>
              </a:spcBef>
              <a:buNone/>
            </a:pPr>
            <a:r>
              <a:rPr lang="he-IL" smtClean="0"/>
              <a:t>לחץ כדי לערוך סגנונות טקסט של תבנית בסיס</a:t>
            </a:r>
          </a:p>
        </p:txBody>
      </p:sp>
      <p:sp>
        <p:nvSpPr>
          <p:cNvPr id="3" name="Text Placeholder 2"/>
          <p:cNvSpPr>
            <a:spLocks noGrp="1"/>
          </p:cNvSpPr>
          <p:nvPr>
            <p:ph type="body" idx="1"/>
          </p:nvPr>
        </p:nvSpPr>
        <p:spPr>
          <a:xfrm>
            <a:off x="514350" y="4343400"/>
            <a:ext cx="7598571" cy="1447800"/>
          </a:xfrm>
        </p:spPr>
        <p:txBody>
          <a:bodyPr anchor="t">
            <a:normAutofit/>
          </a:bodyPr>
          <a:lstStyle>
            <a:lvl1pPr marL="0" indent="0" algn="l">
              <a:buNone/>
              <a:defRPr sz="135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he-IL" smtClean="0"/>
              <a:t>לחץ כדי לערוך סגנונות טקסט של תבנית בסיס</a:t>
            </a:r>
          </a:p>
        </p:txBody>
      </p:sp>
      <p:sp>
        <p:nvSpPr>
          <p:cNvPr id="4" name="Date Placeholder 3"/>
          <p:cNvSpPr>
            <a:spLocks noGrp="1"/>
          </p:cNvSpPr>
          <p:nvPr>
            <p:ph type="dt" sz="half" idx="10"/>
          </p:nvPr>
        </p:nvSpPr>
        <p:spPr/>
        <p:txBody>
          <a:bodyPr/>
          <a:lstStyle/>
          <a:p>
            <a:fld id="{5F05AC6C-C6D2-4D1B-9C3E-ECE9D280168B}" type="datetime1">
              <a:rPr lang="en-US" smtClean="0">
                <a:solidFill>
                  <a:prstClr val="white"/>
                </a:solidFill>
              </a:rPr>
              <a:t>10/8/2015</a:t>
            </a:fld>
            <a:endParaRPr lang="en-US" dirty="0">
              <a:solidFill>
                <a:prstClr val="white"/>
              </a:solidFill>
            </a:endParaRPr>
          </a:p>
        </p:txBody>
      </p:sp>
      <p:sp>
        <p:nvSpPr>
          <p:cNvPr id="5" name="Footer Placeholder 4"/>
          <p:cNvSpPr>
            <a:spLocks noGrp="1"/>
          </p:cNvSpPr>
          <p:nvPr>
            <p:ph type="ftr" sz="quarter" idx="11"/>
          </p:nvPr>
        </p:nvSpPr>
        <p:spPr/>
        <p:txBody>
          <a:bodyPr/>
          <a:lstStyle/>
          <a:p>
            <a:endParaRPr lang="en-US" dirty="0">
              <a:solidFill>
                <a:prstClr val="white"/>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28118116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כותרת וטקסט אנכי">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1619" cy="6856214"/>
          </a:xfrm>
          <a:prstGeom prst="rect">
            <a:avLst/>
          </a:prstGeom>
        </p:spPr>
      </p:pic>
      <p:sp>
        <p:nvSpPr>
          <p:cNvPr id="3" name="Vertical Text Placeholder 2"/>
          <p:cNvSpPr>
            <a:spLocks noGrp="1"/>
          </p:cNvSpPr>
          <p:nvPr>
            <p:ph type="body" orient="vert" idx="1"/>
          </p:nvPr>
        </p:nvSpPr>
        <p:spPr/>
        <p:txBody>
          <a:bodyPr vert="eaVert" anchor="t"/>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en-US" dirty="0"/>
          </a:p>
        </p:txBody>
      </p:sp>
      <p:sp>
        <p:nvSpPr>
          <p:cNvPr id="4" name="Date Placeholder 3"/>
          <p:cNvSpPr>
            <a:spLocks noGrp="1"/>
          </p:cNvSpPr>
          <p:nvPr>
            <p:ph type="dt" sz="half" idx="10"/>
          </p:nvPr>
        </p:nvSpPr>
        <p:spPr/>
        <p:txBody>
          <a:bodyPr/>
          <a:lstStyle/>
          <a:p>
            <a:fld id="{E14E2560-7D3B-4B0D-93D4-855DBD30FD30}" type="datetime1">
              <a:rPr lang="en-US" smtClean="0">
                <a:solidFill>
                  <a:prstClr val="white"/>
                </a:solidFill>
              </a:rPr>
              <a:t>10/8/2015</a:t>
            </a:fld>
            <a:endParaRPr lang="en-US" dirty="0">
              <a:solidFill>
                <a:prstClr val="white"/>
              </a:solidFill>
            </a:endParaRPr>
          </a:p>
        </p:txBody>
      </p:sp>
      <p:sp>
        <p:nvSpPr>
          <p:cNvPr id="5" name="Footer Placeholder 4"/>
          <p:cNvSpPr>
            <a:spLocks noGrp="1"/>
          </p:cNvSpPr>
          <p:nvPr>
            <p:ph type="ftr" sz="quarter" idx="11"/>
          </p:nvPr>
        </p:nvSpPr>
        <p:spPr/>
        <p:txBody>
          <a:bodyPr/>
          <a:lstStyle/>
          <a:p>
            <a:endParaRPr lang="en-US" dirty="0">
              <a:solidFill>
                <a:prstClr val="white"/>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
        <p:nvSpPr>
          <p:cNvPr id="8" name="Title 1"/>
          <p:cNvSpPr>
            <a:spLocks noGrp="1"/>
          </p:cNvSpPr>
          <p:nvPr>
            <p:ph type="title"/>
          </p:nvPr>
        </p:nvSpPr>
        <p:spPr>
          <a:xfrm>
            <a:off x="514351" y="609601"/>
            <a:ext cx="7598569" cy="1456267"/>
          </a:xfrm>
        </p:spPr>
        <p:txBody>
          <a:bodyPr/>
          <a:lstStyle/>
          <a:p>
            <a:r>
              <a:rPr lang="he-IL" smtClean="0"/>
              <a:t>לחץ כדי לערוך סגנון כותרת של תבנית בסיס</a:t>
            </a:r>
            <a:endParaRPr lang="en-US" dirty="0"/>
          </a:p>
        </p:txBody>
      </p:sp>
    </p:spTree>
    <p:extLst>
      <p:ext uri="{BB962C8B-B14F-4D97-AF65-F5344CB8AC3E}">
        <p14:creationId xmlns:p14="http://schemas.microsoft.com/office/powerpoint/2010/main" val="257361371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כותרת אנכית וטקסט">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1619" cy="6856214"/>
          </a:xfrm>
          <a:prstGeom prst="rect">
            <a:avLst/>
          </a:prstGeom>
        </p:spPr>
      </p:pic>
      <p:sp>
        <p:nvSpPr>
          <p:cNvPr id="2" name="Vertical Title 1"/>
          <p:cNvSpPr>
            <a:spLocks noGrp="1"/>
          </p:cNvSpPr>
          <p:nvPr>
            <p:ph type="title" orient="vert"/>
          </p:nvPr>
        </p:nvSpPr>
        <p:spPr>
          <a:xfrm>
            <a:off x="6494006" y="609600"/>
            <a:ext cx="1618914" cy="5181601"/>
          </a:xfrm>
        </p:spPr>
        <p:txBody>
          <a:bodyPr vert="eaVert"/>
          <a:lstStyle/>
          <a:p>
            <a:r>
              <a:rPr lang="he-IL" smtClean="0"/>
              <a:t>לחץ כדי לערוך סגנון כותרת של תבנית בסיס</a:t>
            </a:r>
            <a:endParaRPr lang="en-US" dirty="0"/>
          </a:p>
        </p:txBody>
      </p:sp>
      <p:sp>
        <p:nvSpPr>
          <p:cNvPr id="3" name="Vertical Text Placeholder 2"/>
          <p:cNvSpPr>
            <a:spLocks noGrp="1"/>
          </p:cNvSpPr>
          <p:nvPr>
            <p:ph type="body" orient="vert" idx="1"/>
          </p:nvPr>
        </p:nvSpPr>
        <p:spPr>
          <a:xfrm>
            <a:off x="514350" y="609600"/>
            <a:ext cx="5874087" cy="5181600"/>
          </a:xfrm>
        </p:spPr>
        <p:txBody>
          <a:bodyPr vert="eaVert" anchor="t"/>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en-US" dirty="0"/>
          </a:p>
        </p:txBody>
      </p:sp>
      <p:sp>
        <p:nvSpPr>
          <p:cNvPr id="4" name="Date Placeholder 3"/>
          <p:cNvSpPr>
            <a:spLocks noGrp="1"/>
          </p:cNvSpPr>
          <p:nvPr>
            <p:ph type="dt" sz="half" idx="10"/>
          </p:nvPr>
        </p:nvSpPr>
        <p:spPr/>
        <p:txBody>
          <a:bodyPr/>
          <a:lstStyle/>
          <a:p>
            <a:fld id="{F35F2420-4D44-44CC-92DE-5A95F718A349}" type="datetime1">
              <a:rPr lang="en-US" smtClean="0">
                <a:solidFill>
                  <a:prstClr val="white"/>
                </a:solidFill>
              </a:rPr>
              <a:t>10/8/2015</a:t>
            </a:fld>
            <a:endParaRPr lang="en-US" dirty="0">
              <a:solidFill>
                <a:prstClr val="white"/>
              </a:solidFill>
            </a:endParaRPr>
          </a:p>
        </p:txBody>
      </p:sp>
      <p:sp>
        <p:nvSpPr>
          <p:cNvPr id="5" name="Footer Placeholder 4"/>
          <p:cNvSpPr>
            <a:spLocks noGrp="1"/>
          </p:cNvSpPr>
          <p:nvPr>
            <p:ph type="ftr" sz="quarter" idx="11"/>
          </p:nvPr>
        </p:nvSpPr>
        <p:spPr/>
        <p:txBody>
          <a:bodyPr/>
          <a:lstStyle/>
          <a:p>
            <a:endParaRPr lang="en-US" dirty="0">
              <a:solidFill>
                <a:prstClr val="white"/>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14832593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שני תכנים">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e-IL" smtClean="0"/>
              <a:t>לחץ כדי לערוך סגנון כותרת של תבנית בסיס</a:t>
            </a:r>
            <a:endParaRPr lang="en-US" dirty="0"/>
          </a:p>
        </p:txBody>
      </p:sp>
      <p:sp>
        <p:nvSpPr>
          <p:cNvPr id="3" name="Content Placeholder 2"/>
          <p:cNvSpPr>
            <a:spLocks noGrp="1"/>
          </p:cNvSpPr>
          <p:nvPr>
            <p:ph sz="half" idx="1"/>
          </p:nvPr>
        </p:nvSpPr>
        <p:spPr>
          <a:xfrm>
            <a:off x="840000" y="1825625"/>
            <a:ext cx="3768912" cy="4351338"/>
          </a:xfrm>
        </p:spPr>
        <p:txBody>
          <a:body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en-US" dirty="0"/>
          </a:p>
        </p:txBody>
      </p:sp>
      <p:sp>
        <p:nvSpPr>
          <p:cNvPr id="4" name="Content Placeholder 3"/>
          <p:cNvSpPr>
            <a:spLocks noGrp="1"/>
          </p:cNvSpPr>
          <p:nvPr>
            <p:ph sz="half" idx="2"/>
          </p:nvPr>
        </p:nvSpPr>
        <p:spPr>
          <a:xfrm>
            <a:off x="4739880" y="1825625"/>
            <a:ext cx="3775470" cy="4351338"/>
          </a:xfrm>
        </p:spPr>
        <p:txBody>
          <a:body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en-US" dirty="0"/>
          </a:p>
        </p:txBody>
      </p:sp>
      <p:sp>
        <p:nvSpPr>
          <p:cNvPr id="5" name="Date Placeholder 4"/>
          <p:cNvSpPr>
            <a:spLocks noGrp="1"/>
          </p:cNvSpPr>
          <p:nvPr>
            <p:ph type="dt" sz="half" idx="10"/>
          </p:nvPr>
        </p:nvSpPr>
        <p:spPr/>
        <p:txBody>
          <a:bodyPr/>
          <a:lstStyle/>
          <a:p>
            <a:fld id="{29695FA0-F055-4F2B-B964-12C10530E233}" type="datetime1">
              <a:rPr lang="en-US" smtClean="0"/>
              <a:t>10/8/2015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5704188-63F7-4211-8A5F-2D2BA01C8DF9}" type="slidenum">
              <a:rPr lang="en-GB" smtClean="0"/>
              <a:t>‹#›</a:t>
            </a:fld>
            <a:endParaRPr lang="en-GB"/>
          </a:p>
        </p:txBody>
      </p:sp>
    </p:spTree>
    <p:extLst>
      <p:ext uri="{BB962C8B-B14F-4D97-AF65-F5344CB8AC3E}">
        <p14:creationId xmlns:p14="http://schemas.microsoft.com/office/powerpoint/2010/main" val="32382308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השוואה">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he-IL" smtClean="0"/>
              <a:t>לחץ כדי לערוך סגנון כותרת של תבנית בסיס</a:t>
            </a:r>
            <a:endParaRPr lang="en-US" dirty="0"/>
          </a:p>
        </p:txBody>
      </p:sp>
      <p:sp>
        <p:nvSpPr>
          <p:cNvPr id="3" name="Text Placeholder 2"/>
          <p:cNvSpPr>
            <a:spLocks noGrp="1"/>
          </p:cNvSpPr>
          <p:nvPr>
            <p:ph type="body" idx="1"/>
          </p:nvPr>
        </p:nvSpPr>
        <p:spPr>
          <a:xfrm>
            <a:off x="840000" y="1681163"/>
            <a:ext cx="3768912" cy="823912"/>
          </a:xfrm>
        </p:spPr>
        <p:txBody>
          <a:bodyPr anchor="b">
            <a:normAutofit/>
          </a:bodyPr>
          <a:lstStyle>
            <a:lvl1pPr marL="0" indent="0">
              <a:buNone/>
              <a:defRPr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he-IL" smtClean="0"/>
              <a:t>לחץ כדי לערוך סגנונות טקסט של תבנית בסיס</a:t>
            </a:r>
          </a:p>
        </p:txBody>
      </p:sp>
      <p:sp>
        <p:nvSpPr>
          <p:cNvPr id="4" name="Content Placeholder 3"/>
          <p:cNvSpPr>
            <a:spLocks noGrp="1"/>
          </p:cNvSpPr>
          <p:nvPr>
            <p:ph sz="half" idx="2"/>
          </p:nvPr>
        </p:nvSpPr>
        <p:spPr>
          <a:xfrm>
            <a:off x="840000" y="2505075"/>
            <a:ext cx="3768912" cy="3684588"/>
          </a:xfrm>
        </p:spPr>
        <p:txBody>
          <a:body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en-US" dirty="0"/>
          </a:p>
        </p:txBody>
      </p:sp>
      <p:sp>
        <p:nvSpPr>
          <p:cNvPr id="5" name="Text Placeholder 4"/>
          <p:cNvSpPr>
            <a:spLocks noGrp="1"/>
          </p:cNvSpPr>
          <p:nvPr>
            <p:ph type="body" sz="quarter" idx="3"/>
          </p:nvPr>
        </p:nvSpPr>
        <p:spPr>
          <a:xfrm>
            <a:off x="4739880" y="1681163"/>
            <a:ext cx="3776661" cy="823912"/>
          </a:xfrm>
        </p:spPr>
        <p:txBody>
          <a:bodyPr vert="horz" lIns="91440" tIns="45720" rIns="91440" bIns="45720" rtlCol="0" anchor="b">
            <a:normAutofit/>
          </a:bodyPr>
          <a:lstStyle>
            <a:lvl1pPr>
              <a:buNone/>
              <a:defRPr lang="en-US"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he-IL" smtClean="0"/>
              <a:t>לחץ כדי לערוך סגנונות טקסט של תבנית בסיס</a:t>
            </a:r>
          </a:p>
        </p:txBody>
      </p:sp>
      <p:sp>
        <p:nvSpPr>
          <p:cNvPr id="6" name="Content Placeholder 5"/>
          <p:cNvSpPr>
            <a:spLocks noGrp="1"/>
          </p:cNvSpPr>
          <p:nvPr>
            <p:ph sz="quarter" idx="4"/>
          </p:nvPr>
        </p:nvSpPr>
        <p:spPr>
          <a:xfrm>
            <a:off x="4739880" y="2505075"/>
            <a:ext cx="3776661" cy="3684588"/>
          </a:xfrm>
        </p:spPr>
        <p:txBody>
          <a:body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en-US" dirty="0"/>
          </a:p>
        </p:txBody>
      </p:sp>
      <p:sp>
        <p:nvSpPr>
          <p:cNvPr id="7" name="Date Placeholder 6"/>
          <p:cNvSpPr>
            <a:spLocks noGrp="1"/>
          </p:cNvSpPr>
          <p:nvPr>
            <p:ph type="dt" sz="half" idx="10"/>
          </p:nvPr>
        </p:nvSpPr>
        <p:spPr/>
        <p:txBody>
          <a:bodyPr/>
          <a:lstStyle/>
          <a:p>
            <a:fld id="{AA0ACF54-D23F-4762-BB2C-3243D87D9496}" type="datetime1">
              <a:rPr lang="en-US" smtClean="0"/>
              <a:t>10/8/2015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5704188-63F7-4211-8A5F-2D2BA01C8DF9}" type="slidenum">
              <a:rPr lang="en-GB" smtClean="0"/>
              <a:t>‹#›</a:t>
            </a:fld>
            <a:endParaRPr lang="en-GB"/>
          </a:p>
        </p:txBody>
      </p:sp>
    </p:spTree>
    <p:extLst>
      <p:ext uri="{BB962C8B-B14F-4D97-AF65-F5344CB8AC3E}">
        <p14:creationId xmlns:p14="http://schemas.microsoft.com/office/powerpoint/2010/main" val="6010815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כותרת בלבד">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e-IL" smtClean="0"/>
              <a:t>לחץ כדי לערוך סגנון כותרת של תבנית בסיס</a:t>
            </a:r>
            <a:endParaRPr lang="en-US" dirty="0"/>
          </a:p>
        </p:txBody>
      </p:sp>
      <p:sp>
        <p:nvSpPr>
          <p:cNvPr id="3" name="Date Placeholder 2"/>
          <p:cNvSpPr>
            <a:spLocks noGrp="1"/>
          </p:cNvSpPr>
          <p:nvPr>
            <p:ph type="dt" sz="half" idx="10"/>
          </p:nvPr>
        </p:nvSpPr>
        <p:spPr/>
        <p:txBody>
          <a:bodyPr/>
          <a:lstStyle/>
          <a:p>
            <a:fld id="{DFC3FC86-CF9D-4D72-9D7F-6145429021CF}" type="datetime1">
              <a:rPr lang="en-US" smtClean="0"/>
              <a:t>10/8/2015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5704188-63F7-4211-8A5F-2D2BA01C8DF9}" type="slidenum">
              <a:rPr lang="en-GB" smtClean="0"/>
              <a:t>‹#›</a:t>
            </a:fld>
            <a:endParaRPr lang="en-GB"/>
          </a:p>
        </p:txBody>
      </p:sp>
    </p:spTree>
    <p:extLst>
      <p:ext uri="{BB962C8B-B14F-4D97-AF65-F5344CB8AC3E}">
        <p14:creationId xmlns:p14="http://schemas.microsoft.com/office/powerpoint/2010/main" val="39237387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ריק">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9D5EF5-49B6-43E9-883C-D6639516622F}" type="datetime1">
              <a:rPr lang="en-US" smtClean="0"/>
              <a:t>10/8/2015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5704188-63F7-4211-8A5F-2D2BA01C8DF9}" type="slidenum">
              <a:rPr lang="en-GB" smtClean="0"/>
              <a:t>‹#›</a:t>
            </a:fld>
            <a:endParaRPr lang="en-GB"/>
          </a:p>
        </p:txBody>
      </p:sp>
    </p:spTree>
    <p:extLst>
      <p:ext uri="{BB962C8B-B14F-4D97-AF65-F5344CB8AC3E}">
        <p14:creationId xmlns:p14="http://schemas.microsoft.com/office/powerpoint/2010/main" val="922416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תוכן עם כיתוב">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he-IL" smtClean="0"/>
              <a:t>לחץ כדי לערוך סגנון כותרת של תבנית בסיס</a:t>
            </a:r>
            <a:endParaRPr lang="en-US" dirty="0"/>
          </a:p>
        </p:txBody>
      </p:sp>
      <p:sp>
        <p:nvSpPr>
          <p:cNvPr id="3" name="Content Placeholder 2"/>
          <p:cNvSpPr>
            <a:spLocks noGrp="1"/>
          </p:cNvSpPr>
          <p:nvPr>
            <p:ph idx="1"/>
          </p:nvPr>
        </p:nvSpPr>
        <p:spPr>
          <a:xfrm>
            <a:off x="3887391" y="987426"/>
            <a:ext cx="4629150" cy="4873625"/>
          </a:xfrm>
        </p:spPr>
        <p:txBody>
          <a:body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he-IL" smtClean="0"/>
              <a:t>לחץ כדי לערוך סגנונות טקסט של תבנית בסיס</a:t>
            </a:r>
          </a:p>
        </p:txBody>
      </p:sp>
      <p:sp>
        <p:nvSpPr>
          <p:cNvPr id="5" name="Date Placeholder 4"/>
          <p:cNvSpPr>
            <a:spLocks noGrp="1"/>
          </p:cNvSpPr>
          <p:nvPr>
            <p:ph type="dt" sz="half" idx="10"/>
          </p:nvPr>
        </p:nvSpPr>
        <p:spPr/>
        <p:txBody>
          <a:bodyPr/>
          <a:lstStyle/>
          <a:p>
            <a:fld id="{314BCEE4-F37C-4EA3-9135-8D858F58AC00}" type="datetime1">
              <a:rPr lang="en-US" smtClean="0"/>
              <a:t>10/8/2015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5704188-63F7-4211-8A5F-2D2BA01C8DF9}" type="slidenum">
              <a:rPr lang="en-GB" smtClean="0"/>
              <a:t>‹#›</a:t>
            </a:fld>
            <a:endParaRPr lang="en-GB"/>
          </a:p>
        </p:txBody>
      </p:sp>
    </p:spTree>
    <p:extLst>
      <p:ext uri="{BB962C8B-B14F-4D97-AF65-F5344CB8AC3E}">
        <p14:creationId xmlns:p14="http://schemas.microsoft.com/office/powerpoint/2010/main" val="38591096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תמונה עם כיתוב">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he-IL" smtClean="0"/>
              <a:t>לחץ כדי לערוך סגנון כותרת של תבנית בסיס</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he-IL" smtClean="0"/>
              <a:t>לחץ על הסמל כדי להוסיף תמונה</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he-IL" smtClean="0"/>
              <a:t>לחץ כדי לערוך סגנונות טקסט של תבנית בסיס</a:t>
            </a:r>
          </a:p>
        </p:txBody>
      </p:sp>
      <p:sp>
        <p:nvSpPr>
          <p:cNvPr id="5" name="Date Placeholder 4"/>
          <p:cNvSpPr>
            <a:spLocks noGrp="1"/>
          </p:cNvSpPr>
          <p:nvPr>
            <p:ph type="dt" sz="half" idx="10"/>
          </p:nvPr>
        </p:nvSpPr>
        <p:spPr/>
        <p:txBody>
          <a:bodyPr/>
          <a:lstStyle/>
          <a:p>
            <a:fld id="{75A26A8A-61CE-4040-89D3-B944491D1EED}" type="datetime1">
              <a:rPr lang="en-US" smtClean="0"/>
              <a:t>10/8/2015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5704188-63F7-4211-8A5F-2D2BA01C8DF9}" type="slidenum">
              <a:rPr lang="en-GB" smtClean="0"/>
              <a:t>‹#›</a:t>
            </a:fld>
            <a:endParaRPr lang="en-GB"/>
          </a:p>
        </p:txBody>
      </p:sp>
    </p:spTree>
    <p:extLst>
      <p:ext uri="{BB962C8B-B14F-4D97-AF65-F5344CB8AC3E}">
        <p14:creationId xmlns:p14="http://schemas.microsoft.com/office/powerpoint/2010/main" val="2634862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theme" Target="../theme/theme2.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slideLayout" Target="../slideLayouts/slideLayout35.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19" Type="http://schemas.openxmlformats.org/officeDocument/2006/relationships/image" Target="../media/image1.png"/><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he-IL" smtClean="0"/>
              <a:t>לחץ כדי לערוך סגנון כותרת של תבנית בסיס</a:t>
            </a:r>
            <a:endParaRPr lang="en-US" dirty="0"/>
          </a:p>
        </p:txBody>
      </p:sp>
      <p:sp>
        <p:nvSpPr>
          <p:cNvPr id="3" name="Text Placeholder 2"/>
          <p:cNvSpPr>
            <a:spLocks noGrp="1"/>
          </p:cNvSpPr>
          <p:nvPr>
            <p:ph type="body" idx="1"/>
          </p:nvPr>
        </p:nvSpPr>
        <p:spPr>
          <a:xfrm>
            <a:off x="840000" y="1825625"/>
            <a:ext cx="7675350" cy="4351338"/>
          </a:xfrm>
          <a:prstGeom prst="rect">
            <a:avLst/>
          </a:prstGeom>
        </p:spPr>
        <p:txBody>
          <a:bodyPr vert="horz" lIns="91440" tIns="45720" rIns="91440" bIns="45720" rtlCol="0">
            <a:normAutofit/>
          </a:body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A427330C-A2FB-45E1-BA81-1A27B048196E}" type="datetime1">
              <a:rPr lang="en-US" smtClean="0"/>
              <a:t>10/8/2015</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A5704188-63F7-4211-8A5F-2D2BA01C8DF9}" type="slidenum">
              <a:rPr lang="en-GB" smtClean="0"/>
              <a:t>‹#›</a:t>
            </a:fld>
            <a:endParaRPr lang="en-GB"/>
          </a:p>
        </p:txBody>
      </p:sp>
    </p:spTree>
    <p:extLst>
      <p:ext uri="{BB962C8B-B14F-4D97-AF65-F5344CB8AC3E}">
        <p14:creationId xmlns:p14="http://schemas.microsoft.com/office/powerpoint/2010/main" val="213363956"/>
      </p:ext>
    </p:extLst>
  </p:cSld>
  <p:clrMap bg1="dk1" tx1="lt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Lst>
  <p:hf hdr="0" ftr="0" dt="0"/>
  <p:txStyles>
    <p:titleStyle>
      <a:lvl1pPr algn="l" defTabSz="685800" rtl="1"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171450" indent="-171450" algn="r" defTabSz="685800" rtl="1"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r" defTabSz="685800" rtl="1"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r" defTabSz="685800" rtl="1"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r" defTabSz="685800" rtl="1"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r" defTabSz="685800" rtl="1"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r" defTabSz="685800" rtl="1" eaLnBrk="1" latinLnBrk="0" hangingPunct="1">
        <a:defRPr sz="1350" kern="1200">
          <a:solidFill>
            <a:schemeClr val="tx1"/>
          </a:solidFill>
          <a:latin typeface="+mn-lt"/>
          <a:ea typeface="+mn-ea"/>
          <a:cs typeface="+mn-cs"/>
        </a:defRPr>
      </a:lvl1pPr>
      <a:lvl2pPr marL="342900" algn="r" defTabSz="685800" rtl="1" eaLnBrk="1" latinLnBrk="0" hangingPunct="1">
        <a:defRPr sz="1350" kern="1200">
          <a:solidFill>
            <a:schemeClr val="tx1"/>
          </a:solidFill>
          <a:latin typeface="+mn-lt"/>
          <a:ea typeface="+mn-ea"/>
          <a:cs typeface="+mn-cs"/>
        </a:defRPr>
      </a:lvl2pPr>
      <a:lvl3pPr marL="685800" algn="r" defTabSz="685800" rtl="1" eaLnBrk="1" latinLnBrk="0" hangingPunct="1">
        <a:defRPr sz="1350" kern="1200">
          <a:solidFill>
            <a:schemeClr val="tx1"/>
          </a:solidFill>
          <a:latin typeface="+mn-lt"/>
          <a:ea typeface="+mn-ea"/>
          <a:cs typeface="+mn-cs"/>
        </a:defRPr>
      </a:lvl3pPr>
      <a:lvl4pPr marL="1028700" algn="r" defTabSz="685800" rtl="1" eaLnBrk="1" latinLnBrk="0" hangingPunct="1">
        <a:defRPr sz="1350" kern="1200">
          <a:solidFill>
            <a:schemeClr val="tx1"/>
          </a:solidFill>
          <a:latin typeface="+mn-lt"/>
          <a:ea typeface="+mn-ea"/>
          <a:cs typeface="+mn-cs"/>
        </a:defRPr>
      </a:lvl4pPr>
      <a:lvl5pPr marL="1371600" algn="r" defTabSz="685800" rtl="1" eaLnBrk="1" latinLnBrk="0" hangingPunct="1">
        <a:defRPr sz="1350" kern="1200">
          <a:solidFill>
            <a:schemeClr val="tx1"/>
          </a:solidFill>
          <a:latin typeface="+mn-lt"/>
          <a:ea typeface="+mn-ea"/>
          <a:cs typeface="+mn-cs"/>
        </a:defRPr>
      </a:lvl5pPr>
      <a:lvl6pPr marL="1714500" algn="r" defTabSz="685800" rtl="1" eaLnBrk="1" latinLnBrk="0" hangingPunct="1">
        <a:defRPr sz="1350" kern="1200">
          <a:solidFill>
            <a:schemeClr val="tx1"/>
          </a:solidFill>
          <a:latin typeface="+mn-lt"/>
          <a:ea typeface="+mn-ea"/>
          <a:cs typeface="+mn-cs"/>
        </a:defRPr>
      </a:lvl6pPr>
      <a:lvl7pPr marL="2057400" algn="r" defTabSz="685800" rtl="1" eaLnBrk="1" latinLnBrk="0" hangingPunct="1">
        <a:defRPr sz="1350" kern="1200">
          <a:solidFill>
            <a:schemeClr val="tx1"/>
          </a:solidFill>
          <a:latin typeface="+mn-lt"/>
          <a:ea typeface="+mn-ea"/>
          <a:cs typeface="+mn-cs"/>
        </a:defRPr>
      </a:lvl7pPr>
      <a:lvl8pPr marL="2400300" algn="r" defTabSz="685800" rtl="1" eaLnBrk="1" latinLnBrk="0" hangingPunct="1">
        <a:defRPr sz="1350" kern="1200">
          <a:solidFill>
            <a:schemeClr val="tx1"/>
          </a:solidFill>
          <a:latin typeface="+mn-lt"/>
          <a:ea typeface="+mn-ea"/>
          <a:cs typeface="+mn-cs"/>
        </a:defRPr>
      </a:lvl8pPr>
      <a:lvl9pPr marL="2743200" algn="r" defTabSz="685800" rtl="1"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4351" y="609601"/>
            <a:ext cx="7598569" cy="1456267"/>
          </a:xfrm>
          <a:prstGeom prst="rect">
            <a:avLst/>
          </a:prstGeom>
          <a:effectLst/>
        </p:spPr>
        <p:txBody>
          <a:bodyPr vert="horz" lIns="91440" tIns="45720" rIns="91440" bIns="45720" rtlCol="0" anchor="ctr">
            <a:normAutofit/>
          </a:bodyPr>
          <a:lstStyle/>
          <a:p>
            <a:r>
              <a:rPr lang="he-IL" smtClean="0"/>
              <a:t>לחץ כדי לערוך סגנון כותרת של תבנית בסיס</a:t>
            </a:r>
            <a:endParaRPr lang="en-US" dirty="0"/>
          </a:p>
        </p:txBody>
      </p:sp>
      <p:sp>
        <p:nvSpPr>
          <p:cNvPr id="3" name="Text Placeholder 2"/>
          <p:cNvSpPr>
            <a:spLocks noGrp="1"/>
          </p:cNvSpPr>
          <p:nvPr>
            <p:ph type="body" idx="1"/>
          </p:nvPr>
        </p:nvSpPr>
        <p:spPr>
          <a:xfrm>
            <a:off x="514351" y="2142068"/>
            <a:ext cx="7598569" cy="3649133"/>
          </a:xfrm>
          <a:prstGeom prst="rect">
            <a:avLst/>
          </a:prstGeom>
        </p:spPr>
        <p:txBody>
          <a:bodyPr vert="horz" lIns="91440" tIns="45720" rIns="91440" bIns="45720" rtlCol="0" anchor="ctr">
            <a:normAutofit/>
          </a:body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en-US" dirty="0"/>
          </a:p>
        </p:txBody>
      </p:sp>
      <p:sp>
        <p:nvSpPr>
          <p:cNvPr id="4" name="Date Placeholder 3"/>
          <p:cNvSpPr>
            <a:spLocks noGrp="1"/>
          </p:cNvSpPr>
          <p:nvPr>
            <p:ph type="dt" sz="half" idx="2"/>
          </p:nvPr>
        </p:nvSpPr>
        <p:spPr>
          <a:xfrm>
            <a:off x="6442245" y="5870576"/>
            <a:ext cx="1200150" cy="377825"/>
          </a:xfrm>
          <a:prstGeom prst="rect">
            <a:avLst/>
          </a:prstGeom>
        </p:spPr>
        <p:txBody>
          <a:bodyPr vert="horz" lIns="91440" tIns="45720" rIns="91440" bIns="45720" rtlCol="0" anchor="ctr"/>
          <a:lstStyle>
            <a:lvl1pPr algn="r">
              <a:defRPr sz="750" b="0" i="0">
                <a:solidFill>
                  <a:schemeClr val="tx1"/>
                </a:solidFill>
                <a:effectLst/>
                <a:latin typeface="+mn-lt"/>
              </a:defRPr>
            </a:lvl1pPr>
          </a:lstStyle>
          <a:p>
            <a:pPr defTabSz="342900"/>
            <a:fld id="{57CC18BC-308C-4FCC-A4A7-348069083839}" type="datetime1">
              <a:rPr lang="en-US" smtClean="0">
                <a:solidFill>
                  <a:prstClr val="white"/>
                </a:solidFill>
              </a:rPr>
              <a:t>10/8/2015</a:t>
            </a:fld>
            <a:endParaRPr lang="en-US" dirty="0">
              <a:solidFill>
                <a:prstClr val="white"/>
              </a:solidFill>
            </a:endParaRPr>
          </a:p>
        </p:txBody>
      </p:sp>
      <p:sp>
        <p:nvSpPr>
          <p:cNvPr id="5" name="Footer Placeholder 4"/>
          <p:cNvSpPr>
            <a:spLocks noGrp="1"/>
          </p:cNvSpPr>
          <p:nvPr>
            <p:ph type="ftr" sz="quarter" idx="3"/>
          </p:nvPr>
        </p:nvSpPr>
        <p:spPr>
          <a:xfrm>
            <a:off x="514351" y="5870576"/>
            <a:ext cx="5870744" cy="377825"/>
          </a:xfrm>
          <a:prstGeom prst="rect">
            <a:avLst/>
          </a:prstGeom>
        </p:spPr>
        <p:txBody>
          <a:bodyPr vert="horz" lIns="91440" tIns="45720" rIns="91440" bIns="45720" rtlCol="0" anchor="ctr"/>
          <a:lstStyle>
            <a:lvl1pPr algn="l">
              <a:defRPr sz="750" b="0" i="0">
                <a:solidFill>
                  <a:schemeClr val="tx1"/>
                </a:solidFill>
                <a:effectLst/>
                <a:latin typeface="+mn-lt"/>
              </a:defRPr>
            </a:lvl1pPr>
          </a:lstStyle>
          <a:p>
            <a:pPr defTabSz="342900"/>
            <a:endParaRPr lang="en-US" dirty="0">
              <a:solidFill>
                <a:prstClr val="white"/>
              </a:solidFill>
            </a:endParaRPr>
          </a:p>
        </p:txBody>
      </p:sp>
      <p:sp>
        <p:nvSpPr>
          <p:cNvPr id="6" name="Slide Number Placeholder 5"/>
          <p:cNvSpPr>
            <a:spLocks noGrp="1"/>
          </p:cNvSpPr>
          <p:nvPr>
            <p:ph type="sldNum" sz="quarter" idx="4"/>
          </p:nvPr>
        </p:nvSpPr>
        <p:spPr>
          <a:xfrm>
            <a:off x="7699546" y="5870576"/>
            <a:ext cx="413375" cy="377825"/>
          </a:xfrm>
          <a:prstGeom prst="rect">
            <a:avLst/>
          </a:prstGeom>
        </p:spPr>
        <p:txBody>
          <a:bodyPr vert="horz" lIns="91440" tIns="45720" rIns="91440" bIns="45720" rtlCol="0" anchor="ctr"/>
          <a:lstStyle>
            <a:lvl1pPr algn="r">
              <a:defRPr sz="750" b="0" i="0">
                <a:solidFill>
                  <a:schemeClr val="tx1"/>
                </a:solidFill>
                <a:effectLst/>
                <a:latin typeface="+mn-lt"/>
              </a:defRPr>
            </a:lvl1pPr>
          </a:lstStyle>
          <a:p>
            <a:pPr defTabSz="342900"/>
            <a:fld id="{D57F1E4F-1CFF-5643-939E-217C01CDF565}" type="slidenum">
              <a:rPr lang="en-US" smtClean="0">
                <a:solidFill>
                  <a:prstClr val="white"/>
                </a:solidFill>
              </a:rPr>
              <a:pPr defTabSz="342900"/>
              <a:t>‹#›</a:t>
            </a:fld>
            <a:endParaRPr lang="en-US" dirty="0">
              <a:solidFill>
                <a:prstClr val="white"/>
              </a:solidFill>
            </a:endParaRPr>
          </a:p>
        </p:txBody>
      </p:sp>
    </p:spTree>
    <p:extLst>
      <p:ext uri="{BB962C8B-B14F-4D97-AF65-F5344CB8AC3E}">
        <p14:creationId xmlns:p14="http://schemas.microsoft.com/office/powerpoint/2010/main" val="584196386"/>
      </p:ext>
    </p:extLst>
  </p:cSld>
  <p:clrMap bg1="dk1" tx1="lt1" bg2="dk2" tx2="lt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Lst>
  <p:hf hdr="0" ftr="0" dt="0"/>
  <p:txStyles>
    <p:titleStyle>
      <a:lvl1pPr algn="l" defTabSz="342900" rtl="1" eaLnBrk="1" latinLnBrk="0" hangingPunct="1">
        <a:spcBef>
          <a:spcPct val="0"/>
        </a:spcBef>
        <a:buNone/>
        <a:defRPr sz="2700" kern="1200" cap="all">
          <a:ln w="3175" cmpd="sng">
            <a:noFill/>
          </a:ln>
          <a:solidFill>
            <a:schemeClr val="tx1"/>
          </a:solidFill>
          <a:effectLst/>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214313" indent="-214313" algn="r" defTabSz="342900" rtl="1" eaLnBrk="1" latinLnBrk="0" hangingPunct="1">
        <a:spcBef>
          <a:spcPts val="0"/>
        </a:spcBef>
        <a:spcAft>
          <a:spcPts val="750"/>
        </a:spcAft>
        <a:buClr>
          <a:schemeClr val="tx1"/>
        </a:buClr>
        <a:buSzPct val="100000"/>
        <a:buFont typeface="Arial"/>
        <a:buChar char="•"/>
        <a:defRPr sz="1350" kern="1200" cap="none">
          <a:solidFill>
            <a:schemeClr val="tx1"/>
          </a:solidFill>
          <a:effectLst/>
          <a:latin typeface="+mn-lt"/>
          <a:ea typeface="+mn-ea"/>
          <a:cs typeface="+mn-cs"/>
        </a:defRPr>
      </a:lvl1pPr>
      <a:lvl2pPr marL="557213" indent="-214313" algn="r" defTabSz="342900" rtl="1" eaLnBrk="1" latinLnBrk="0" hangingPunct="1">
        <a:spcBef>
          <a:spcPts val="0"/>
        </a:spcBef>
        <a:spcAft>
          <a:spcPts val="750"/>
        </a:spcAft>
        <a:buClr>
          <a:schemeClr val="tx1"/>
        </a:buClr>
        <a:buSzPct val="100000"/>
        <a:buFont typeface="Arial"/>
        <a:buChar char="•"/>
        <a:defRPr sz="1200" kern="1200" cap="none">
          <a:solidFill>
            <a:schemeClr val="tx1"/>
          </a:solidFill>
          <a:effectLst/>
          <a:latin typeface="+mn-lt"/>
          <a:ea typeface="+mn-ea"/>
          <a:cs typeface="+mn-cs"/>
        </a:defRPr>
      </a:lvl2pPr>
      <a:lvl3pPr marL="900113" indent="-214313" algn="r" defTabSz="342900" rtl="1" eaLnBrk="1" latinLnBrk="0" hangingPunct="1">
        <a:spcBef>
          <a:spcPts val="0"/>
        </a:spcBef>
        <a:spcAft>
          <a:spcPts val="750"/>
        </a:spcAft>
        <a:buClr>
          <a:schemeClr val="tx1"/>
        </a:buClr>
        <a:buSzPct val="100000"/>
        <a:buFont typeface="Arial"/>
        <a:buChar char="•"/>
        <a:defRPr sz="1050" kern="1200" cap="none">
          <a:solidFill>
            <a:schemeClr val="tx1"/>
          </a:solidFill>
          <a:effectLst/>
          <a:latin typeface="+mn-lt"/>
          <a:ea typeface="+mn-ea"/>
          <a:cs typeface="+mn-cs"/>
        </a:defRPr>
      </a:lvl3pPr>
      <a:lvl4pPr marL="1157288" indent="-128588" algn="r" defTabSz="342900" rtl="1" eaLnBrk="1" latinLnBrk="0" hangingPunct="1">
        <a:spcBef>
          <a:spcPts val="0"/>
        </a:spcBef>
        <a:spcAft>
          <a:spcPts val="750"/>
        </a:spcAft>
        <a:buClr>
          <a:schemeClr val="tx1"/>
        </a:buClr>
        <a:buSzPct val="100000"/>
        <a:buFont typeface="Arial"/>
        <a:buChar char="•"/>
        <a:defRPr sz="900" kern="1200" cap="none">
          <a:solidFill>
            <a:schemeClr val="tx1"/>
          </a:solidFill>
          <a:effectLst/>
          <a:latin typeface="+mn-lt"/>
          <a:ea typeface="+mn-ea"/>
          <a:cs typeface="+mn-cs"/>
        </a:defRPr>
      </a:lvl4pPr>
      <a:lvl5pPr marL="1500188" indent="-128588" algn="r" defTabSz="342900" rtl="1" eaLnBrk="1" latinLnBrk="0" hangingPunct="1">
        <a:spcBef>
          <a:spcPts val="0"/>
        </a:spcBef>
        <a:spcAft>
          <a:spcPts val="750"/>
        </a:spcAft>
        <a:buClr>
          <a:schemeClr val="tx1"/>
        </a:buClr>
        <a:buSzPct val="100000"/>
        <a:buFont typeface="Arial"/>
        <a:buChar char="•"/>
        <a:defRPr sz="900" kern="1200" cap="none">
          <a:solidFill>
            <a:schemeClr val="tx1"/>
          </a:solidFill>
          <a:effectLst/>
          <a:latin typeface="+mn-lt"/>
          <a:ea typeface="+mn-ea"/>
          <a:cs typeface="+mn-cs"/>
        </a:defRPr>
      </a:lvl5pPr>
      <a:lvl6pPr marL="1885950" indent="-171450" algn="r" defTabSz="342900" rtl="1" eaLnBrk="1" latinLnBrk="0" hangingPunct="1">
        <a:spcBef>
          <a:spcPts val="0"/>
        </a:spcBef>
        <a:spcAft>
          <a:spcPts val="750"/>
        </a:spcAft>
        <a:buClr>
          <a:schemeClr val="tx1"/>
        </a:buClr>
        <a:buSzPct val="100000"/>
        <a:buFont typeface="Arial"/>
        <a:buChar char="•"/>
        <a:defRPr sz="900" kern="1200" cap="none">
          <a:solidFill>
            <a:schemeClr val="tx1"/>
          </a:solidFill>
          <a:effectLst/>
          <a:latin typeface="+mn-lt"/>
          <a:ea typeface="+mn-ea"/>
          <a:cs typeface="+mn-cs"/>
        </a:defRPr>
      </a:lvl6pPr>
      <a:lvl7pPr marL="2228850" indent="-171450" algn="r" defTabSz="342900" rtl="1" eaLnBrk="1" latinLnBrk="0" hangingPunct="1">
        <a:spcBef>
          <a:spcPts val="0"/>
        </a:spcBef>
        <a:spcAft>
          <a:spcPts val="750"/>
        </a:spcAft>
        <a:buClr>
          <a:schemeClr val="tx1"/>
        </a:buClr>
        <a:buSzPct val="100000"/>
        <a:buFont typeface="Arial"/>
        <a:buChar char="•"/>
        <a:defRPr sz="900" kern="1200" cap="none">
          <a:solidFill>
            <a:schemeClr val="tx1"/>
          </a:solidFill>
          <a:effectLst/>
          <a:latin typeface="+mn-lt"/>
          <a:ea typeface="+mn-ea"/>
          <a:cs typeface="+mn-cs"/>
        </a:defRPr>
      </a:lvl7pPr>
      <a:lvl8pPr marL="2571750" indent="-171450" algn="r" defTabSz="342900" rtl="1" eaLnBrk="1" latinLnBrk="0" hangingPunct="1">
        <a:spcBef>
          <a:spcPts val="0"/>
        </a:spcBef>
        <a:spcAft>
          <a:spcPts val="750"/>
        </a:spcAft>
        <a:buClr>
          <a:schemeClr val="tx1"/>
        </a:buClr>
        <a:buSzPct val="100000"/>
        <a:buFont typeface="Arial"/>
        <a:buChar char="•"/>
        <a:defRPr sz="900" kern="1200" cap="none">
          <a:solidFill>
            <a:schemeClr val="tx1"/>
          </a:solidFill>
          <a:effectLst/>
          <a:latin typeface="+mn-lt"/>
          <a:ea typeface="+mn-ea"/>
          <a:cs typeface="+mn-cs"/>
        </a:defRPr>
      </a:lvl8pPr>
      <a:lvl9pPr marL="2914650" indent="-171450" algn="r" defTabSz="342900" rtl="1" eaLnBrk="1" latinLnBrk="0" hangingPunct="1">
        <a:spcBef>
          <a:spcPts val="0"/>
        </a:spcBef>
        <a:spcAft>
          <a:spcPts val="750"/>
        </a:spcAft>
        <a:buClr>
          <a:schemeClr val="tx1"/>
        </a:buClr>
        <a:buSzPct val="100000"/>
        <a:buFont typeface="Arial"/>
        <a:buChar char="•"/>
        <a:defRPr sz="900" kern="1200" cap="none">
          <a:solidFill>
            <a:schemeClr val="tx1"/>
          </a:solidFill>
          <a:effectLst/>
          <a:latin typeface="+mn-lt"/>
          <a:ea typeface="+mn-ea"/>
          <a:cs typeface="+mn-cs"/>
        </a:defRPr>
      </a:lvl9pPr>
    </p:bodyStyle>
    <p:otherStyle>
      <a:defPPr>
        <a:defRPr lang="en-US"/>
      </a:defPPr>
      <a:lvl1pPr marL="0" algn="r" defTabSz="342900" rtl="1" eaLnBrk="1" latinLnBrk="0" hangingPunct="1">
        <a:defRPr sz="1350" kern="1200">
          <a:solidFill>
            <a:schemeClr val="tx1"/>
          </a:solidFill>
          <a:latin typeface="+mn-lt"/>
          <a:ea typeface="+mn-ea"/>
          <a:cs typeface="+mn-cs"/>
        </a:defRPr>
      </a:lvl1pPr>
      <a:lvl2pPr marL="342900" algn="r" defTabSz="342900" rtl="1" eaLnBrk="1" latinLnBrk="0" hangingPunct="1">
        <a:defRPr sz="1350" kern="1200">
          <a:solidFill>
            <a:schemeClr val="tx1"/>
          </a:solidFill>
          <a:latin typeface="+mn-lt"/>
          <a:ea typeface="+mn-ea"/>
          <a:cs typeface="+mn-cs"/>
        </a:defRPr>
      </a:lvl2pPr>
      <a:lvl3pPr marL="685800" algn="r" defTabSz="342900" rtl="1" eaLnBrk="1" latinLnBrk="0" hangingPunct="1">
        <a:defRPr sz="1350" kern="1200">
          <a:solidFill>
            <a:schemeClr val="tx1"/>
          </a:solidFill>
          <a:latin typeface="+mn-lt"/>
          <a:ea typeface="+mn-ea"/>
          <a:cs typeface="+mn-cs"/>
        </a:defRPr>
      </a:lvl3pPr>
      <a:lvl4pPr marL="1028700" algn="r" defTabSz="342900" rtl="1" eaLnBrk="1" latinLnBrk="0" hangingPunct="1">
        <a:defRPr sz="1350" kern="1200">
          <a:solidFill>
            <a:schemeClr val="tx1"/>
          </a:solidFill>
          <a:latin typeface="+mn-lt"/>
          <a:ea typeface="+mn-ea"/>
          <a:cs typeface="+mn-cs"/>
        </a:defRPr>
      </a:lvl4pPr>
      <a:lvl5pPr marL="1371600" algn="r" defTabSz="342900" rtl="1" eaLnBrk="1" latinLnBrk="0" hangingPunct="1">
        <a:defRPr sz="1350" kern="1200">
          <a:solidFill>
            <a:schemeClr val="tx1"/>
          </a:solidFill>
          <a:latin typeface="+mn-lt"/>
          <a:ea typeface="+mn-ea"/>
          <a:cs typeface="+mn-cs"/>
        </a:defRPr>
      </a:lvl5pPr>
      <a:lvl6pPr marL="1714500" algn="r" defTabSz="342900" rtl="1" eaLnBrk="1" latinLnBrk="0" hangingPunct="1">
        <a:defRPr sz="1350" kern="1200">
          <a:solidFill>
            <a:schemeClr val="tx1"/>
          </a:solidFill>
          <a:latin typeface="+mn-lt"/>
          <a:ea typeface="+mn-ea"/>
          <a:cs typeface="+mn-cs"/>
        </a:defRPr>
      </a:lvl6pPr>
      <a:lvl7pPr marL="2057400" algn="r" defTabSz="342900" rtl="1" eaLnBrk="1" latinLnBrk="0" hangingPunct="1">
        <a:defRPr sz="1350" kern="1200">
          <a:solidFill>
            <a:schemeClr val="tx1"/>
          </a:solidFill>
          <a:latin typeface="+mn-lt"/>
          <a:ea typeface="+mn-ea"/>
          <a:cs typeface="+mn-cs"/>
        </a:defRPr>
      </a:lvl7pPr>
      <a:lvl8pPr marL="2400300" algn="r" defTabSz="342900" rtl="1" eaLnBrk="1" latinLnBrk="0" hangingPunct="1">
        <a:defRPr sz="1350" kern="1200">
          <a:solidFill>
            <a:schemeClr val="tx1"/>
          </a:solidFill>
          <a:latin typeface="+mn-lt"/>
          <a:ea typeface="+mn-ea"/>
          <a:cs typeface="+mn-cs"/>
        </a:defRPr>
      </a:lvl8pPr>
      <a:lvl9pPr marL="2743200" algn="r" defTabSz="342900" rtl="1"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9.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2.xml"/><Relationship Id="rId7" Type="http://schemas.openxmlformats.org/officeDocument/2006/relationships/image" Target="../media/image12.pn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1.png"/><Relationship Id="rId4" Type="http://schemas.openxmlformats.org/officeDocument/2006/relationships/oleObject" Target="../embeddings/oleObject1.bin"/><Relationship Id="rId9"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8.xml"/><Relationship Id="rId1" Type="http://schemas.openxmlformats.org/officeDocument/2006/relationships/vmlDrawing" Target="../drawings/vmlDrawing2.vml"/><Relationship Id="rId6" Type="http://schemas.openxmlformats.org/officeDocument/2006/relationships/image" Target="../media/image15.emf"/><Relationship Id="rId5" Type="http://schemas.openxmlformats.org/officeDocument/2006/relationships/oleObject" Target="../embeddings/oleObject5.bin"/><Relationship Id="rId4" Type="http://schemas.openxmlformats.org/officeDocument/2006/relationships/image" Target="../media/image14.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8.tiff"/></Relationships>
</file>

<file path=ppt/slides/_rels/slide23.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18.xml"/><Relationship Id="rId1" Type="http://schemas.openxmlformats.org/officeDocument/2006/relationships/vmlDrawing" Target="../drawings/vmlDrawing3.vml"/><Relationship Id="rId4" Type="http://schemas.openxmlformats.org/officeDocument/2006/relationships/image" Target="../media/image24.emf"/></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6.xml"/><Relationship Id="rId1" Type="http://schemas.openxmlformats.org/officeDocument/2006/relationships/vmlDrawing" Target="../drawings/vmlDrawing4.vml"/><Relationship Id="rId5" Type="http://schemas.openxmlformats.org/officeDocument/2006/relationships/image" Target="../media/image25.emf"/><Relationship Id="rId4" Type="http://schemas.openxmlformats.org/officeDocument/2006/relationships/oleObject" Target="../embeddings/Microsoft_Word_97_-_2003_Document1.doc"/></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6.xml"/><Relationship Id="rId1" Type="http://schemas.openxmlformats.org/officeDocument/2006/relationships/vmlDrawing" Target="../drawings/vmlDrawing5.vml"/><Relationship Id="rId5" Type="http://schemas.openxmlformats.org/officeDocument/2006/relationships/image" Target="../media/image26.emf"/><Relationship Id="rId4" Type="http://schemas.openxmlformats.org/officeDocument/2006/relationships/oleObject" Target="../embeddings/Microsoft_Word_97_-_2003_Document2.doc"/></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מלבן 8"/>
          <p:cNvSpPr/>
          <p:nvPr/>
        </p:nvSpPr>
        <p:spPr>
          <a:xfrm>
            <a:off x="467542" y="2406036"/>
            <a:ext cx="8676456" cy="523220"/>
          </a:xfrm>
          <a:prstGeom prst="rect">
            <a:avLst/>
          </a:prstGeom>
        </p:spPr>
        <p:txBody>
          <a:bodyPr wrap="square">
            <a:spAutoFit/>
          </a:bodyPr>
          <a:lstStyle/>
          <a:p>
            <a:pPr algn="ctr" rtl="1"/>
            <a:r>
              <a:rPr lang="he-IL" sz="2800" dirty="0" smtClean="0">
                <a:solidFill>
                  <a:srgbClr val="FFC000"/>
                </a:solidFill>
              </a:rPr>
              <a:t>ניהול טיפולי פריון במטופלות עם תסמונת שחלות פוליציסטיות</a:t>
            </a:r>
            <a:endParaRPr lang="he-IL" sz="2800" dirty="0">
              <a:solidFill>
                <a:srgbClr val="FFC000"/>
              </a:solidFill>
            </a:endParaRPr>
          </a:p>
        </p:txBody>
      </p:sp>
      <p:pic>
        <p:nvPicPr>
          <p:cNvPr id="10" name="תמונה 9"/>
          <p:cNvPicPr>
            <a:picLocks noChangeAspect="1"/>
          </p:cNvPicPr>
          <p:nvPr/>
        </p:nvPicPr>
        <p:blipFill>
          <a:blip r:embed="rId3"/>
          <a:stretch>
            <a:fillRect/>
          </a:stretch>
        </p:blipFill>
        <p:spPr>
          <a:xfrm>
            <a:off x="2522067" y="4581128"/>
            <a:ext cx="4567407" cy="1722936"/>
          </a:xfrm>
          <a:prstGeom prst="rect">
            <a:avLst/>
          </a:prstGeom>
        </p:spPr>
      </p:pic>
      <p:sp>
        <p:nvSpPr>
          <p:cNvPr id="12" name="TextBox 11"/>
          <p:cNvSpPr txBox="1"/>
          <p:nvPr/>
        </p:nvSpPr>
        <p:spPr>
          <a:xfrm>
            <a:off x="4113915" y="3212976"/>
            <a:ext cx="1383712" cy="523220"/>
          </a:xfrm>
          <a:prstGeom prst="rect">
            <a:avLst/>
          </a:prstGeom>
          <a:noFill/>
        </p:spPr>
        <p:txBody>
          <a:bodyPr wrap="none" rtlCol="1">
            <a:spAutoFit/>
          </a:bodyPr>
          <a:lstStyle/>
          <a:p>
            <a:r>
              <a:rPr lang="he-IL" sz="2800" dirty="0" smtClean="0">
                <a:solidFill>
                  <a:srgbClr val="FFFF00"/>
                </a:solidFill>
              </a:rPr>
              <a:t>שחר קול</a:t>
            </a:r>
            <a:endParaRPr lang="he-IL" sz="2800" dirty="0">
              <a:solidFill>
                <a:srgbClr val="FFFF00"/>
              </a:solidFill>
            </a:endParaRPr>
          </a:p>
        </p:txBody>
      </p:sp>
      <p:sp>
        <p:nvSpPr>
          <p:cNvPr id="2" name="TextBox 1"/>
          <p:cNvSpPr txBox="1"/>
          <p:nvPr/>
        </p:nvSpPr>
        <p:spPr>
          <a:xfrm>
            <a:off x="3289170" y="512966"/>
            <a:ext cx="3033203" cy="369332"/>
          </a:xfrm>
          <a:prstGeom prst="rect">
            <a:avLst/>
          </a:prstGeom>
          <a:noFill/>
        </p:spPr>
        <p:txBody>
          <a:bodyPr wrap="none" rtlCol="1">
            <a:spAutoFit/>
          </a:bodyPr>
          <a:lstStyle/>
          <a:p>
            <a:pPr algn="l" rtl="1"/>
            <a:r>
              <a:rPr lang="he-IL" dirty="0" smtClean="0"/>
              <a:t>עדכונים ברפואת נשים, 9.10.15</a:t>
            </a:r>
            <a:endParaRPr lang="he-IL" dirty="0"/>
          </a:p>
        </p:txBody>
      </p:sp>
      <p:pic>
        <p:nvPicPr>
          <p:cNvPr id="3" name="תמונה 2"/>
          <p:cNvPicPr>
            <a:picLocks noChangeAspect="1"/>
          </p:cNvPicPr>
          <p:nvPr/>
        </p:nvPicPr>
        <p:blipFill>
          <a:blip r:embed="rId4"/>
          <a:stretch>
            <a:fillRect/>
          </a:stretch>
        </p:blipFill>
        <p:spPr>
          <a:xfrm>
            <a:off x="3157574" y="964655"/>
            <a:ext cx="3296394" cy="941827"/>
          </a:xfrm>
          <a:prstGeom prst="rect">
            <a:avLst/>
          </a:prstGeom>
        </p:spPr>
      </p:pic>
    </p:spTree>
    <p:extLst>
      <p:ext uri="{BB962C8B-B14F-4D97-AF65-F5344CB8AC3E}">
        <p14:creationId xmlns:p14="http://schemas.microsoft.com/office/powerpoint/2010/main" val="111656300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p:cNvSpPr>
            <a:spLocks noGrp="1"/>
          </p:cNvSpPr>
          <p:nvPr>
            <p:ph type="sldNum" sz="quarter" idx="12"/>
          </p:nvPr>
        </p:nvSpPr>
        <p:spPr/>
        <p:txBody>
          <a:bodyPr/>
          <a:lstStyle/>
          <a:p>
            <a:fld id="{A5704188-63F7-4211-8A5F-2D2BA01C8DF9}" type="slidenum">
              <a:rPr lang="en-GB" smtClean="0"/>
              <a:t>10</a:t>
            </a:fld>
            <a:endParaRPr lang="en-GB"/>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7" y="764704"/>
            <a:ext cx="6772275" cy="153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9224" y="2466568"/>
            <a:ext cx="4281042" cy="351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2908304" y="6196662"/>
            <a:ext cx="3101169" cy="369332"/>
          </a:xfrm>
          <a:prstGeom prst="rect">
            <a:avLst/>
          </a:prstGeom>
          <a:noFill/>
        </p:spPr>
        <p:txBody>
          <a:bodyPr wrap="none" rtlCol="1">
            <a:spAutoFit/>
          </a:bodyPr>
          <a:lstStyle/>
          <a:p>
            <a:r>
              <a:rPr lang="en-US" dirty="0" err="1" smtClean="0"/>
              <a:t>Legro</a:t>
            </a:r>
            <a:r>
              <a:rPr lang="en-US" dirty="0" smtClean="0"/>
              <a:t> et al JCEM 2015, in press</a:t>
            </a:r>
            <a:endParaRPr lang="he-IL" dirty="0"/>
          </a:p>
        </p:txBody>
      </p:sp>
    </p:spTree>
    <p:extLst>
      <p:ext uri="{BB962C8B-B14F-4D97-AF65-F5344CB8AC3E}">
        <p14:creationId xmlns:p14="http://schemas.microsoft.com/office/powerpoint/2010/main" val="1424759503"/>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Text Box 2"/>
          <p:cNvSpPr txBox="1">
            <a:spLocks noChangeArrowheads="1"/>
          </p:cNvSpPr>
          <p:nvPr/>
        </p:nvSpPr>
        <p:spPr bwMode="auto">
          <a:xfrm>
            <a:off x="-38901" y="690621"/>
            <a:ext cx="9144000" cy="641350"/>
          </a:xfrm>
          <a:prstGeom prst="rect">
            <a:avLst/>
          </a:prstGeom>
          <a:noFill/>
          <a:ln w="9525">
            <a:noFill/>
            <a:miter lim="800000"/>
            <a:headEnd/>
            <a:tailEnd/>
          </a:ln>
        </p:spPr>
        <p:txBody>
          <a:bodyPr>
            <a:spAutoFit/>
          </a:bodyPr>
          <a:lstStyle/>
          <a:p>
            <a:pPr algn="ctr" rtl="0"/>
            <a:r>
              <a:rPr lang="en-US" sz="3600" dirty="0">
                <a:solidFill>
                  <a:srgbClr val="FFC000"/>
                </a:solidFill>
                <a:latin typeface="Arial" panose="020B0604020202020204" pitchFamily="34" charset="0"/>
                <a:cs typeface="Arial" panose="020B0604020202020204" pitchFamily="34" charset="0"/>
              </a:rPr>
              <a:t>Clomiphene Citrate </a:t>
            </a:r>
            <a:r>
              <a:rPr lang="he-IL" sz="3600" dirty="0" err="1" smtClean="0">
                <a:solidFill>
                  <a:srgbClr val="FFC000"/>
                </a:solidFill>
                <a:latin typeface="Arial" panose="020B0604020202020204" pitchFamily="34" charset="0"/>
                <a:cs typeface="Arial" panose="020B0604020202020204" pitchFamily="34" charset="0"/>
              </a:rPr>
              <a:t>איקקלומין</a:t>
            </a:r>
            <a:r>
              <a:rPr lang="he-IL" sz="3600" dirty="0" smtClean="0">
                <a:solidFill>
                  <a:srgbClr val="FFC000"/>
                </a:solidFill>
              </a:rPr>
              <a:t> -</a:t>
            </a:r>
            <a:r>
              <a:rPr lang="he-IL" sz="3600" b="1" dirty="0" smtClean="0">
                <a:solidFill>
                  <a:srgbClr val="FFC000"/>
                </a:solidFill>
              </a:rPr>
              <a:t> </a:t>
            </a:r>
            <a:endParaRPr lang="en-US" sz="3600" b="1" dirty="0">
              <a:solidFill>
                <a:srgbClr val="FFC000"/>
              </a:solidFill>
            </a:endParaRPr>
          </a:p>
        </p:txBody>
      </p:sp>
      <p:grpSp>
        <p:nvGrpSpPr>
          <p:cNvPr id="2" name="Group 3"/>
          <p:cNvGrpSpPr>
            <a:grpSpLocks/>
          </p:cNvGrpSpPr>
          <p:nvPr/>
        </p:nvGrpSpPr>
        <p:grpSpPr bwMode="auto">
          <a:xfrm>
            <a:off x="1676400" y="1295400"/>
            <a:ext cx="4862513" cy="4383010"/>
            <a:chOff x="182" y="794"/>
            <a:chExt cx="2223" cy="2129"/>
          </a:xfrm>
        </p:grpSpPr>
        <p:grpSp>
          <p:nvGrpSpPr>
            <p:cNvPr id="3" name="Group 4"/>
            <p:cNvGrpSpPr>
              <a:grpSpLocks/>
            </p:cNvGrpSpPr>
            <p:nvPr/>
          </p:nvGrpSpPr>
          <p:grpSpPr bwMode="auto">
            <a:xfrm>
              <a:off x="182" y="984"/>
              <a:ext cx="2223" cy="1939"/>
              <a:chOff x="182" y="984"/>
              <a:chExt cx="2223" cy="1939"/>
            </a:xfrm>
          </p:grpSpPr>
          <p:grpSp>
            <p:nvGrpSpPr>
              <p:cNvPr id="4" name="Group 5"/>
              <p:cNvGrpSpPr>
                <a:grpSpLocks/>
              </p:cNvGrpSpPr>
              <p:nvPr/>
            </p:nvGrpSpPr>
            <p:grpSpPr bwMode="auto">
              <a:xfrm>
                <a:off x="864" y="1008"/>
                <a:ext cx="1092" cy="1915"/>
                <a:chOff x="624" y="480"/>
                <a:chExt cx="1092" cy="1915"/>
              </a:xfrm>
            </p:grpSpPr>
            <p:graphicFrame>
              <p:nvGraphicFramePr>
                <p:cNvPr id="1027" name="Object 6"/>
                <p:cNvGraphicFramePr>
                  <a:graphicFrameLocks noChangeAspect="1"/>
                </p:cNvGraphicFramePr>
                <p:nvPr/>
              </p:nvGraphicFramePr>
              <p:xfrm>
                <a:off x="780" y="480"/>
                <a:ext cx="614" cy="704"/>
              </p:xfrm>
              <a:graphic>
                <a:graphicData uri="http://schemas.openxmlformats.org/presentationml/2006/ole">
                  <mc:AlternateContent xmlns:mc="http://schemas.openxmlformats.org/markup-compatibility/2006">
                    <mc:Choice xmlns:v="urn:schemas-microsoft-com:vml" Requires="v">
                      <p:oleObj spid="_x0000_s1368" name="Image" r:id="rId4" imgW="2617720" imgH="2998941" progId="Photoshop.Image.5">
                        <p:embed/>
                      </p:oleObj>
                    </mc:Choice>
                    <mc:Fallback>
                      <p:oleObj name="Image" r:id="rId4" imgW="2617720" imgH="2998941" progId="Photoshop.Image.5">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0" y="480"/>
                              <a:ext cx="614" cy="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28" name="Object 7"/>
                <p:cNvGraphicFramePr>
                  <a:graphicFrameLocks noChangeAspect="1"/>
                </p:cNvGraphicFramePr>
                <p:nvPr/>
              </p:nvGraphicFramePr>
              <p:xfrm>
                <a:off x="624" y="1624"/>
                <a:ext cx="1092" cy="771"/>
              </p:xfrm>
              <a:graphic>
                <a:graphicData uri="http://schemas.openxmlformats.org/presentationml/2006/ole">
                  <mc:AlternateContent xmlns:mc="http://schemas.openxmlformats.org/markup-compatibility/2006">
                    <mc:Choice xmlns:v="urn:schemas-microsoft-com:vml" Requires="v">
                      <p:oleObj spid="_x0000_s1369" name="Image" r:id="rId6" imgW="2554183" imgH="1804448" progId="Photoshop.Image.5">
                        <p:embed/>
                      </p:oleObj>
                    </mc:Choice>
                    <mc:Fallback>
                      <p:oleObj name="Image" r:id="rId6" imgW="2554183" imgH="1804448" progId="Photoshop.Image.5">
                        <p:embed/>
                        <p:pic>
                          <p:nvPicPr>
                            <p:cNvPr id="0" name="Object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4" y="1624"/>
                              <a:ext cx="1092" cy="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038" name="AutoShape 8"/>
              <p:cNvSpPr>
                <a:spLocks noChangeArrowheads="1"/>
              </p:cNvSpPr>
              <p:nvPr/>
            </p:nvSpPr>
            <p:spPr bwMode="auto">
              <a:xfrm>
                <a:off x="720" y="1488"/>
                <a:ext cx="240" cy="1056"/>
              </a:xfrm>
              <a:prstGeom prst="curvedRightArrow">
                <a:avLst>
                  <a:gd name="adj1" fmla="val 88000"/>
                  <a:gd name="adj2" fmla="val 176000"/>
                  <a:gd name="adj3" fmla="val 33333"/>
                </a:avLst>
              </a:prstGeom>
              <a:solidFill>
                <a:schemeClr val="accent1"/>
              </a:solidFill>
              <a:ln w="9525">
                <a:solidFill>
                  <a:schemeClr val="tx1"/>
                </a:solidFill>
                <a:miter lim="800000"/>
                <a:headEnd/>
                <a:tailEnd/>
              </a:ln>
            </p:spPr>
            <p:txBody>
              <a:bodyPr wrap="none" anchor="ctr"/>
              <a:lstStyle/>
              <a:p>
                <a:endParaRPr lang="he-IL"/>
              </a:p>
            </p:txBody>
          </p:sp>
          <p:sp>
            <p:nvSpPr>
              <p:cNvPr id="16393" name="Text Box 9"/>
              <p:cNvSpPr txBox="1">
                <a:spLocks noChangeArrowheads="1"/>
              </p:cNvSpPr>
              <p:nvPr/>
            </p:nvSpPr>
            <p:spPr bwMode="auto">
              <a:xfrm>
                <a:off x="1334" y="1367"/>
                <a:ext cx="229" cy="178"/>
              </a:xfrm>
              <a:prstGeom prst="rect">
                <a:avLst/>
              </a:prstGeom>
              <a:noFill/>
              <a:ln w="9525">
                <a:noFill/>
                <a:miter lim="800000"/>
                <a:headEnd/>
                <a:tailEnd/>
              </a:ln>
              <a:effectLst/>
            </p:spPr>
            <p:txBody>
              <a:bodyPr wrap="none">
                <a:spAutoFit/>
              </a:bodyPr>
              <a:lstStyle/>
              <a:p>
                <a:pPr algn="l" rtl="0">
                  <a:defRPr/>
                </a:pPr>
                <a:r>
                  <a:rPr lang="en-US" sz="1800" b="1">
                    <a:effectLst>
                      <a:outerShdw blurRad="38100" dist="38100" dir="2700000" algn="tl">
                        <a:srgbClr val="000000"/>
                      </a:outerShdw>
                    </a:effectLst>
                    <a:latin typeface="Arial" pitchFamily="34" charset="0"/>
                    <a:cs typeface="Arial" pitchFamily="34" charset="0"/>
                  </a:rPr>
                  <a:t>ER</a:t>
                </a:r>
              </a:p>
            </p:txBody>
          </p:sp>
          <p:sp>
            <p:nvSpPr>
              <p:cNvPr id="16394" name="Text Box 10"/>
              <p:cNvSpPr txBox="1">
                <a:spLocks noChangeArrowheads="1"/>
              </p:cNvSpPr>
              <p:nvPr/>
            </p:nvSpPr>
            <p:spPr bwMode="auto">
              <a:xfrm>
                <a:off x="1382" y="984"/>
                <a:ext cx="229" cy="178"/>
              </a:xfrm>
              <a:prstGeom prst="rect">
                <a:avLst/>
              </a:prstGeom>
              <a:noFill/>
              <a:ln w="9525">
                <a:noFill/>
                <a:miter lim="800000"/>
                <a:headEnd/>
                <a:tailEnd/>
              </a:ln>
              <a:effectLst/>
            </p:spPr>
            <p:txBody>
              <a:bodyPr wrap="none">
                <a:spAutoFit/>
              </a:bodyPr>
              <a:lstStyle/>
              <a:p>
                <a:pPr algn="l" rtl="0">
                  <a:defRPr/>
                </a:pPr>
                <a:r>
                  <a:rPr lang="en-US" sz="1800" b="1">
                    <a:effectLst>
                      <a:outerShdw blurRad="38100" dist="38100" dir="2700000" algn="tl">
                        <a:srgbClr val="000000"/>
                      </a:outerShdw>
                    </a:effectLst>
                    <a:latin typeface="Arial" pitchFamily="34" charset="0"/>
                    <a:cs typeface="Arial" pitchFamily="34" charset="0"/>
                  </a:rPr>
                  <a:t>ER</a:t>
                </a:r>
              </a:p>
            </p:txBody>
          </p:sp>
          <p:sp>
            <p:nvSpPr>
              <p:cNvPr id="1041" name="Text Box 11"/>
              <p:cNvSpPr txBox="1">
                <a:spLocks noChangeArrowheads="1"/>
              </p:cNvSpPr>
              <p:nvPr/>
            </p:nvSpPr>
            <p:spPr bwMode="auto">
              <a:xfrm>
                <a:off x="2150" y="1705"/>
                <a:ext cx="255" cy="222"/>
              </a:xfrm>
              <a:prstGeom prst="rect">
                <a:avLst/>
              </a:prstGeom>
              <a:noFill/>
              <a:ln w="9525">
                <a:noFill/>
                <a:miter lim="800000"/>
                <a:headEnd/>
                <a:tailEnd/>
              </a:ln>
            </p:spPr>
            <p:txBody>
              <a:bodyPr wrap="none">
                <a:spAutoFit/>
              </a:bodyPr>
              <a:lstStyle/>
              <a:p>
                <a:pPr algn="l" rtl="0"/>
                <a:r>
                  <a:rPr lang="en-US" b="1"/>
                  <a:t>E2</a:t>
                </a:r>
              </a:p>
            </p:txBody>
          </p:sp>
          <p:sp>
            <p:nvSpPr>
              <p:cNvPr id="1042" name="Text Box 12"/>
              <p:cNvSpPr txBox="1">
                <a:spLocks noChangeArrowheads="1"/>
              </p:cNvSpPr>
              <p:nvPr/>
            </p:nvSpPr>
            <p:spPr bwMode="auto">
              <a:xfrm>
                <a:off x="182" y="1802"/>
                <a:ext cx="460" cy="179"/>
              </a:xfrm>
              <a:prstGeom prst="rect">
                <a:avLst/>
              </a:prstGeom>
              <a:noFill/>
              <a:ln w="9525">
                <a:noFill/>
                <a:miter lim="800000"/>
                <a:headEnd/>
                <a:tailEnd/>
              </a:ln>
            </p:spPr>
            <p:txBody>
              <a:bodyPr wrap="none">
                <a:spAutoFit/>
              </a:bodyPr>
              <a:lstStyle/>
              <a:p>
                <a:pPr algn="l" rtl="0"/>
                <a:r>
                  <a:rPr lang="en-US" b="1" dirty="0" smtClean="0"/>
                  <a:t>FSH+LH</a:t>
                </a:r>
                <a:endParaRPr lang="en-US" b="1" dirty="0"/>
              </a:p>
            </p:txBody>
          </p:sp>
          <p:sp>
            <p:nvSpPr>
              <p:cNvPr id="1044" name="Line 14"/>
              <p:cNvSpPr>
                <a:spLocks noChangeShapeType="1"/>
              </p:cNvSpPr>
              <p:nvPr/>
            </p:nvSpPr>
            <p:spPr bwMode="auto">
              <a:xfrm flipH="1">
                <a:off x="1440" y="1392"/>
                <a:ext cx="48" cy="192"/>
              </a:xfrm>
              <a:prstGeom prst="line">
                <a:avLst/>
              </a:prstGeom>
              <a:noFill/>
              <a:ln w="38100">
                <a:solidFill>
                  <a:schemeClr val="tx1"/>
                </a:solidFill>
                <a:round/>
                <a:headEnd/>
                <a:tailEnd/>
              </a:ln>
            </p:spPr>
            <p:txBody>
              <a:bodyPr/>
              <a:lstStyle/>
              <a:p>
                <a:endParaRPr lang="en-GB"/>
              </a:p>
            </p:txBody>
          </p:sp>
          <p:sp>
            <p:nvSpPr>
              <p:cNvPr id="1045" name="Line 15"/>
              <p:cNvSpPr>
                <a:spLocks noChangeShapeType="1"/>
              </p:cNvSpPr>
              <p:nvPr/>
            </p:nvSpPr>
            <p:spPr bwMode="auto">
              <a:xfrm flipH="1">
                <a:off x="1488" y="1008"/>
                <a:ext cx="48" cy="192"/>
              </a:xfrm>
              <a:prstGeom prst="line">
                <a:avLst/>
              </a:prstGeom>
              <a:noFill/>
              <a:ln w="38100">
                <a:solidFill>
                  <a:schemeClr val="tx1"/>
                </a:solidFill>
                <a:round/>
                <a:headEnd/>
                <a:tailEnd/>
              </a:ln>
            </p:spPr>
            <p:txBody>
              <a:bodyPr/>
              <a:lstStyle/>
              <a:p>
                <a:endParaRPr lang="en-GB"/>
              </a:p>
            </p:txBody>
          </p:sp>
          <p:sp>
            <p:nvSpPr>
              <p:cNvPr id="16400" name="Text Box 16"/>
              <p:cNvSpPr txBox="1">
                <a:spLocks noChangeArrowheads="1"/>
              </p:cNvSpPr>
              <p:nvPr/>
            </p:nvSpPr>
            <p:spPr bwMode="auto">
              <a:xfrm>
                <a:off x="1430" y="1995"/>
                <a:ext cx="83" cy="222"/>
              </a:xfrm>
              <a:prstGeom prst="rect">
                <a:avLst/>
              </a:prstGeom>
              <a:noFill/>
              <a:ln w="9525">
                <a:noFill/>
                <a:miter lim="800000"/>
                <a:headEnd/>
                <a:tailEnd/>
              </a:ln>
              <a:effectLst/>
            </p:spPr>
            <p:txBody>
              <a:bodyPr wrap="none">
                <a:spAutoFit/>
              </a:bodyPr>
              <a:lstStyle/>
              <a:p>
                <a:pPr algn="l" rtl="0">
                  <a:defRPr/>
                </a:pPr>
                <a:endParaRPr lang="en-US" b="1">
                  <a:effectLst>
                    <a:outerShdw blurRad="38100" dist="38100" dir="2700000" algn="tl">
                      <a:srgbClr val="000000"/>
                    </a:outerShdw>
                  </a:effectLst>
                  <a:latin typeface="Arial" pitchFamily="34" charset="0"/>
                  <a:cs typeface="Arial" pitchFamily="34" charset="0"/>
                </a:endParaRPr>
              </a:p>
            </p:txBody>
          </p:sp>
          <p:cxnSp>
            <p:nvCxnSpPr>
              <p:cNvPr id="1047" name="AutoShape 17"/>
              <p:cNvCxnSpPr>
                <a:cxnSpLocks noChangeShapeType="1"/>
              </p:cNvCxnSpPr>
              <p:nvPr/>
            </p:nvCxnSpPr>
            <p:spPr bwMode="auto">
              <a:xfrm flipH="1" flipV="1">
                <a:off x="1632" y="1440"/>
                <a:ext cx="276" cy="1002"/>
              </a:xfrm>
              <a:prstGeom prst="curvedConnector4">
                <a:avLst>
                  <a:gd name="adj1" fmla="val -52176"/>
                  <a:gd name="adj2" fmla="val 94407"/>
                </a:avLst>
              </a:prstGeom>
              <a:noFill/>
              <a:ln w="57150">
                <a:solidFill>
                  <a:schemeClr val="tx1"/>
                </a:solidFill>
                <a:round/>
                <a:headEnd/>
                <a:tailEnd type="triangle" w="med" len="med"/>
              </a:ln>
            </p:spPr>
          </p:cxnSp>
          <p:cxnSp>
            <p:nvCxnSpPr>
              <p:cNvPr id="1048" name="AutoShape 18"/>
              <p:cNvCxnSpPr>
                <a:cxnSpLocks noChangeShapeType="1"/>
              </p:cNvCxnSpPr>
              <p:nvPr/>
            </p:nvCxnSpPr>
            <p:spPr bwMode="auto">
              <a:xfrm rot="5400000" flipH="1">
                <a:off x="1416" y="1320"/>
                <a:ext cx="912" cy="384"/>
              </a:xfrm>
              <a:prstGeom prst="curvedConnector3">
                <a:avLst>
                  <a:gd name="adj1" fmla="val 99338"/>
                </a:avLst>
              </a:prstGeom>
              <a:noFill/>
              <a:ln w="57150">
                <a:solidFill>
                  <a:schemeClr val="tx1"/>
                </a:solidFill>
                <a:round/>
                <a:headEnd/>
                <a:tailEnd type="triangle" w="med" len="med"/>
              </a:ln>
            </p:spPr>
          </p:cxnSp>
        </p:grpSp>
        <p:sp>
          <p:nvSpPr>
            <p:cNvPr id="1032" name="Text Box 19"/>
            <p:cNvSpPr txBox="1">
              <a:spLocks noChangeArrowheads="1"/>
            </p:cNvSpPr>
            <p:nvPr/>
          </p:nvSpPr>
          <p:spPr bwMode="auto">
            <a:xfrm>
              <a:off x="1190" y="794"/>
              <a:ext cx="286" cy="222"/>
            </a:xfrm>
            <a:prstGeom prst="rect">
              <a:avLst/>
            </a:prstGeom>
            <a:noFill/>
            <a:ln w="9525">
              <a:noFill/>
              <a:miter lim="800000"/>
              <a:headEnd/>
              <a:tailEnd/>
            </a:ln>
          </p:spPr>
          <p:txBody>
            <a:bodyPr wrap="none">
              <a:spAutoFit/>
            </a:bodyPr>
            <a:lstStyle/>
            <a:p>
              <a:pPr algn="l" rtl="0"/>
              <a:r>
                <a:rPr lang="en-US" b="1"/>
                <a:t>CC</a:t>
              </a:r>
            </a:p>
          </p:txBody>
        </p:sp>
        <p:graphicFrame>
          <p:nvGraphicFramePr>
            <p:cNvPr id="1026" name="Object 20"/>
            <p:cNvGraphicFramePr>
              <a:graphicFrameLocks noChangeAspect="1"/>
            </p:cNvGraphicFramePr>
            <p:nvPr/>
          </p:nvGraphicFramePr>
          <p:xfrm>
            <a:off x="1026" y="1008"/>
            <a:ext cx="599" cy="720"/>
          </p:xfrm>
          <a:graphic>
            <a:graphicData uri="http://schemas.openxmlformats.org/presentationml/2006/ole">
              <mc:AlternateContent xmlns:mc="http://schemas.openxmlformats.org/markup-compatibility/2006">
                <mc:Choice xmlns:v="urn:schemas-microsoft-com:vml" Requires="v">
                  <p:oleObj spid="_x0000_s1370" name="Image" r:id="rId8" imgW="2566890" imgH="3087893" progId="Photoshop.Image.5">
                    <p:embed/>
                  </p:oleObj>
                </mc:Choice>
                <mc:Fallback>
                  <p:oleObj name="Image" r:id="rId8" imgW="2566890" imgH="3087893" progId="Photoshop.Image.5">
                    <p:embed/>
                    <p:pic>
                      <p:nvPicPr>
                        <p:cNvPr id="0" name="Object 2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26" y="1008"/>
                          <a:ext cx="599" cy="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6405" name="Text Box 21"/>
            <p:cNvSpPr txBox="1">
              <a:spLocks noChangeArrowheads="1"/>
            </p:cNvSpPr>
            <p:nvPr/>
          </p:nvSpPr>
          <p:spPr bwMode="auto">
            <a:xfrm>
              <a:off x="1296" y="1368"/>
              <a:ext cx="229" cy="178"/>
            </a:xfrm>
            <a:prstGeom prst="rect">
              <a:avLst/>
            </a:prstGeom>
            <a:noFill/>
            <a:ln w="9525">
              <a:noFill/>
              <a:miter lim="800000"/>
              <a:headEnd/>
              <a:tailEnd/>
            </a:ln>
            <a:effectLst/>
          </p:spPr>
          <p:txBody>
            <a:bodyPr wrap="none">
              <a:spAutoFit/>
            </a:bodyPr>
            <a:lstStyle/>
            <a:p>
              <a:pPr algn="l" rtl="0">
                <a:defRPr/>
              </a:pPr>
              <a:r>
                <a:rPr lang="en-US" sz="1800" b="1">
                  <a:effectLst>
                    <a:outerShdw blurRad="38100" dist="38100" dir="2700000" algn="tl">
                      <a:srgbClr val="000000"/>
                    </a:outerShdw>
                  </a:effectLst>
                  <a:latin typeface="Arial" pitchFamily="34" charset="0"/>
                  <a:cs typeface="Arial" pitchFamily="34" charset="0"/>
                </a:rPr>
                <a:t>ER</a:t>
              </a:r>
            </a:p>
          </p:txBody>
        </p:sp>
        <p:sp>
          <p:nvSpPr>
            <p:cNvPr id="16406" name="Text Box 22"/>
            <p:cNvSpPr txBox="1">
              <a:spLocks noChangeArrowheads="1"/>
            </p:cNvSpPr>
            <p:nvPr/>
          </p:nvSpPr>
          <p:spPr bwMode="auto">
            <a:xfrm>
              <a:off x="1430" y="984"/>
              <a:ext cx="229" cy="178"/>
            </a:xfrm>
            <a:prstGeom prst="rect">
              <a:avLst/>
            </a:prstGeom>
            <a:noFill/>
            <a:ln w="9525">
              <a:noFill/>
              <a:miter lim="800000"/>
              <a:headEnd/>
              <a:tailEnd/>
            </a:ln>
            <a:effectLst/>
          </p:spPr>
          <p:txBody>
            <a:bodyPr wrap="none">
              <a:spAutoFit/>
            </a:bodyPr>
            <a:lstStyle/>
            <a:p>
              <a:pPr algn="l" rtl="0">
                <a:defRPr/>
              </a:pPr>
              <a:r>
                <a:rPr lang="en-US" sz="1800" b="1">
                  <a:effectLst>
                    <a:outerShdw blurRad="38100" dist="38100" dir="2700000" algn="tl">
                      <a:srgbClr val="000000"/>
                    </a:outerShdw>
                  </a:effectLst>
                  <a:latin typeface="Arial" pitchFamily="34" charset="0"/>
                  <a:cs typeface="Arial" pitchFamily="34" charset="0"/>
                </a:rPr>
                <a:t>ER</a:t>
              </a:r>
            </a:p>
          </p:txBody>
        </p:sp>
        <p:sp>
          <p:nvSpPr>
            <p:cNvPr id="1035" name="Line 23"/>
            <p:cNvSpPr>
              <a:spLocks noChangeShapeType="1"/>
            </p:cNvSpPr>
            <p:nvPr/>
          </p:nvSpPr>
          <p:spPr bwMode="auto">
            <a:xfrm flipV="1">
              <a:off x="1392" y="1392"/>
              <a:ext cx="144" cy="192"/>
            </a:xfrm>
            <a:prstGeom prst="line">
              <a:avLst/>
            </a:prstGeom>
            <a:noFill/>
            <a:ln w="57150">
              <a:solidFill>
                <a:srgbClr val="FF0000"/>
              </a:solidFill>
              <a:round/>
              <a:headEnd/>
              <a:tailEnd/>
            </a:ln>
          </p:spPr>
          <p:txBody>
            <a:bodyPr/>
            <a:lstStyle/>
            <a:p>
              <a:endParaRPr lang="en-GB"/>
            </a:p>
          </p:txBody>
        </p:sp>
        <p:sp>
          <p:nvSpPr>
            <p:cNvPr id="1036" name="Line 24"/>
            <p:cNvSpPr>
              <a:spLocks noChangeShapeType="1"/>
            </p:cNvSpPr>
            <p:nvPr/>
          </p:nvSpPr>
          <p:spPr bwMode="auto">
            <a:xfrm flipV="1">
              <a:off x="1536" y="1008"/>
              <a:ext cx="144" cy="192"/>
            </a:xfrm>
            <a:prstGeom prst="line">
              <a:avLst/>
            </a:prstGeom>
            <a:noFill/>
            <a:ln w="57150">
              <a:solidFill>
                <a:srgbClr val="FF0000"/>
              </a:solidFill>
              <a:round/>
              <a:headEnd/>
              <a:tailEnd/>
            </a:ln>
          </p:spPr>
          <p:txBody>
            <a:bodyPr/>
            <a:lstStyle/>
            <a:p>
              <a:endParaRPr lang="en-GB"/>
            </a:p>
          </p:txBody>
        </p:sp>
      </p:gr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762000" y="278322"/>
            <a:ext cx="7772400" cy="1143000"/>
          </a:xfrm>
        </p:spPr>
        <p:txBody>
          <a:bodyPr>
            <a:normAutofit/>
          </a:bodyPr>
          <a:lstStyle/>
          <a:p>
            <a:pPr algn="ctr" rtl="0" eaLnBrk="1" hangingPunct="1"/>
            <a:r>
              <a:rPr lang="en-US" sz="3600" dirty="0" smtClean="0">
                <a:solidFill>
                  <a:srgbClr val="FFC000"/>
                </a:solidFill>
                <a:latin typeface="Arial" panose="020B0604020202020204" pitchFamily="34" charset="0"/>
                <a:cs typeface="Arial" panose="020B0604020202020204" pitchFamily="34" charset="0"/>
              </a:rPr>
              <a:t>Clomiphene Citrate</a:t>
            </a:r>
          </a:p>
        </p:txBody>
      </p:sp>
      <p:sp>
        <p:nvSpPr>
          <p:cNvPr id="12291" name="Rectangle 3"/>
          <p:cNvSpPr>
            <a:spLocks noGrp="1" noChangeArrowheads="1"/>
          </p:cNvSpPr>
          <p:nvPr>
            <p:ph sz="half" idx="1"/>
          </p:nvPr>
        </p:nvSpPr>
        <p:spPr>
          <a:xfrm>
            <a:off x="609600" y="1295400"/>
            <a:ext cx="7772400" cy="5334000"/>
          </a:xfrm>
        </p:spPr>
        <p:txBody>
          <a:bodyPr/>
          <a:lstStyle/>
          <a:p>
            <a:pPr algn="l" rtl="0" eaLnBrk="1" hangingPunct="1">
              <a:defRPr/>
            </a:pPr>
            <a:endParaRPr lang="en-US" b="1" dirty="0" smtClean="0"/>
          </a:p>
          <a:p>
            <a:pPr algn="r" eaLnBrk="1" hangingPunct="1">
              <a:buClr>
                <a:srgbClr val="00B0F0"/>
              </a:buClr>
              <a:buFont typeface="Wingdings" panose="05000000000000000000" pitchFamily="2" charset="2"/>
              <a:buChar char="ü"/>
              <a:defRPr/>
            </a:pPr>
            <a:r>
              <a:rPr lang="en-US" dirty="0" smtClean="0">
                <a:solidFill>
                  <a:srgbClr val="FFFF00"/>
                </a:solidFill>
              </a:rPr>
              <a:t> </a:t>
            </a:r>
            <a:r>
              <a:rPr lang="he-IL" dirty="0" smtClean="0">
                <a:solidFill>
                  <a:srgbClr val="FFFF00"/>
                </a:solidFill>
                <a:latin typeface="Arial" panose="020B0604020202020204" pitchFamily="34" charset="0"/>
                <a:cs typeface="Arial" panose="020B0604020202020204" pitchFamily="34" charset="0"/>
              </a:rPr>
              <a:t>תחילת הטיפול ביום 2 או 3 או 5 – לא משמעותי.</a:t>
            </a:r>
            <a:endParaRPr lang="en-US" dirty="0" smtClean="0">
              <a:solidFill>
                <a:srgbClr val="FFFF00"/>
              </a:solidFill>
              <a:latin typeface="Arial" panose="020B0604020202020204" pitchFamily="34" charset="0"/>
              <a:cs typeface="Arial" panose="020B0604020202020204" pitchFamily="34" charset="0"/>
            </a:endParaRPr>
          </a:p>
          <a:p>
            <a:pPr algn="r" eaLnBrk="1" hangingPunct="1">
              <a:buClr>
                <a:srgbClr val="00B0F0"/>
              </a:buClr>
              <a:buFont typeface="Wingdings" panose="05000000000000000000" pitchFamily="2" charset="2"/>
              <a:buChar char="ü"/>
              <a:defRPr/>
            </a:pPr>
            <a:endParaRPr lang="en-US" dirty="0" smtClean="0">
              <a:solidFill>
                <a:srgbClr val="FFFF00"/>
              </a:solidFill>
              <a:latin typeface="Arial" panose="020B0604020202020204" pitchFamily="34" charset="0"/>
              <a:cs typeface="Arial" panose="020B0604020202020204" pitchFamily="34" charset="0"/>
            </a:endParaRPr>
          </a:p>
          <a:p>
            <a:pPr algn="r" eaLnBrk="1" hangingPunct="1">
              <a:buClr>
                <a:srgbClr val="00B0F0"/>
              </a:buClr>
              <a:buFont typeface="Wingdings" panose="05000000000000000000" pitchFamily="2" charset="2"/>
              <a:buChar char="ü"/>
              <a:defRPr/>
            </a:pPr>
            <a:r>
              <a:rPr lang="en-US" dirty="0" smtClean="0">
                <a:solidFill>
                  <a:srgbClr val="FFFF00"/>
                </a:solidFill>
                <a:latin typeface="Arial" panose="020B0604020202020204" pitchFamily="34" charset="0"/>
                <a:cs typeface="Arial" panose="020B0604020202020204" pitchFamily="34" charset="0"/>
              </a:rPr>
              <a:t> </a:t>
            </a:r>
            <a:r>
              <a:rPr lang="he-IL" dirty="0" smtClean="0">
                <a:solidFill>
                  <a:srgbClr val="FFFF00"/>
                </a:solidFill>
                <a:latin typeface="Arial" panose="020B0604020202020204" pitchFamily="34" charset="0"/>
                <a:cs typeface="Arial" panose="020B0604020202020204" pitchFamily="34" charset="0"/>
              </a:rPr>
              <a:t>מינון: </a:t>
            </a:r>
            <a:r>
              <a:rPr lang="en-US" dirty="0" smtClean="0">
                <a:solidFill>
                  <a:srgbClr val="FFFF00"/>
                </a:solidFill>
                <a:latin typeface="Arial" panose="020B0604020202020204" pitchFamily="34" charset="0"/>
                <a:cs typeface="Arial" panose="020B0604020202020204" pitchFamily="34" charset="0"/>
              </a:rPr>
              <a:t> 50-150 mg/day</a:t>
            </a:r>
          </a:p>
          <a:p>
            <a:pPr algn="r" eaLnBrk="1" hangingPunct="1">
              <a:buClr>
                <a:srgbClr val="00B0F0"/>
              </a:buClr>
              <a:buFont typeface="Wingdings" panose="05000000000000000000" pitchFamily="2" charset="2"/>
              <a:buChar char="ü"/>
              <a:defRPr/>
            </a:pPr>
            <a:endParaRPr lang="en-US" dirty="0" smtClean="0">
              <a:solidFill>
                <a:srgbClr val="FFFF00"/>
              </a:solidFill>
              <a:latin typeface="Arial" panose="020B0604020202020204" pitchFamily="34" charset="0"/>
              <a:cs typeface="Arial" panose="020B0604020202020204" pitchFamily="34" charset="0"/>
            </a:endParaRPr>
          </a:p>
          <a:p>
            <a:pPr algn="r" eaLnBrk="1" hangingPunct="1">
              <a:buClr>
                <a:srgbClr val="00B0F0"/>
              </a:buClr>
              <a:buFont typeface="Wingdings" panose="05000000000000000000" pitchFamily="2" charset="2"/>
              <a:buChar char="ü"/>
              <a:defRPr/>
            </a:pPr>
            <a:r>
              <a:rPr lang="en-US" dirty="0" smtClean="0">
                <a:solidFill>
                  <a:srgbClr val="FFFF00"/>
                </a:solidFill>
                <a:latin typeface="Arial" panose="020B0604020202020204" pitchFamily="34" charset="0"/>
                <a:cs typeface="Arial" panose="020B0604020202020204" pitchFamily="34" charset="0"/>
              </a:rPr>
              <a:t> </a:t>
            </a:r>
            <a:r>
              <a:rPr lang="he-IL" dirty="0" smtClean="0">
                <a:solidFill>
                  <a:srgbClr val="FFFF00"/>
                </a:solidFill>
                <a:latin typeface="Arial" panose="020B0604020202020204" pitchFamily="34" charset="0"/>
                <a:cs typeface="Arial" panose="020B0604020202020204" pitchFamily="34" charset="0"/>
              </a:rPr>
              <a:t>מומלצים 6 מחזורי ביוץ</a:t>
            </a:r>
            <a:endParaRPr lang="en-US" dirty="0" smtClean="0">
              <a:solidFill>
                <a:srgbClr val="FFFF00"/>
              </a:solidFill>
              <a:latin typeface="Arial" panose="020B0604020202020204" pitchFamily="34" charset="0"/>
              <a:cs typeface="Arial" panose="020B0604020202020204" pitchFamily="34" charset="0"/>
            </a:endParaRPr>
          </a:p>
          <a:p>
            <a:pPr algn="r" eaLnBrk="1" hangingPunct="1">
              <a:buClr>
                <a:srgbClr val="00B0F0"/>
              </a:buClr>
              <a:buFont typeface="Wingdings" panose="05000000000000000000" pitchFamily="2" charset="2"/>
              <a:buChar char="ü"/>
              <a:defRPr/>
            </a:pPr>
            <a:endParaRPr lang="en-US" dirty="0" smtClean="0">
              <a:solidFill>
                <a:srgbClr val="FFFF00"/>
              </a:solidFill>
              <a:latin typeface="Arial" panose="020B0604020202020204" pitchFamily="34" charset="0"/>
              <a:cs typeface="Arial" panose="020B0604020202020204" pitchFamily="34" charset="0"/>
            </a:endParaRPr>
          </a:p>
          <a:p>
            <a:pPr algn="r" eaLnBrk="1" hangingPunct="1">
              <a:buClr>
                <a:srgbClr val="00B0F0"/>
              </a:buClr>
              <a:buFont typeface="Wingdings" panose="05000000000000000000" pitchFamily="2" charset="2"/>
              <a:buChar char="ü"/>
              <a:defRPr/>
            </a:pPr>
            <a:r>
              <a:rPr lang="en-US" dirty="0" smtClean="0">
                <a:solidFill>
                  <a:srgbClr val="FFFF00"/>
                </a:solidFill>
                <a:latin typeface="Arial" panose="020B0604020202020204" pitchFamily="34" charset="0"/>
                <a:cs typeface="Arial" panose="020B0604020202020204" pitchFamily="34" charset="0"/>
              </a:rPr>
              <a:t> 75% </a:t>
            </a:r>
            <a:r>
              <a:rPr lang="he-IL" dirty="0" smtClean="0">
                <a:solidFill>
                  <a:srgbClr val="FFFF00"/>
                </a:solidFill>
                <a:latin typeface="Arial" panose="020B0604020202020204" pitchFamily="34" charset="0"/>
                <a:cs typeface="Arial" panose="020B0604020202020204" pitchFamily="34" charset="0"/>
              </a:rPr>
              <a:t>מההריונות שיושגו – בשלושה המחזורים הראשונים.</a:t>
            </a:r>
            <a:endParaRPr lang="en-US" dirty="0" smtClean="0">
              <a:solidFill>
                <a:srgbClr val="FFFF00"/>
              </a:solidFill>
              <a:latin typeface="Arial" panose="020B0604020202020204" pitchFamily="34" charset="0"/>
              <a:cs typeface="Arial" panose="020B0604020202020204" pitchFamily="34" charset="0"/>
            </a:endParaRPr>
          </a:p>
          <a:p>
            <a:pPr algn="l" rtl="0" eaLnBrk="1" hangingPunct="1">
              <a:buFontTx/>
              <a:buNone/>
              <a:defRPr/>
            </a:pPr>
            <a:r>
              <a:rPr lang="en-US" b="1" dirty="0" smtClean="0"/>
              <a:t>    </a:t>
            </a:r>
            <a:endParaRPr lang="en-US" b="1" dirty="0" smtClean="0">
              <a:effectLst>
                <a:outerShdw blurRad="38100" dist="38100" dir="2700000" algn="tl">
                  <a:srgbClr val="000000"/>
                </a:outerShdw>
              </a:effectLst>
            </a:endParaRPr>
          </a:p>
        </p:txBody>
      </p:sp>
      <p:sp>
        <p:nvSpPr>
          <p:cNvPr id="24580" name="Rectangle 4"/>
          <p:cNvSpPr>
            <a:spLocks noChangeArrowheads="1"/>
          </p:cNvSpPr>
          <p:nvPr/>
        </p:nvSpPr>
        <p:spPr bwMode="auto">
          <a:xfrm>
            <a:off x="685800" y="1447800"/>
            <a:ext cx="3810000" cy="4800600"/>
          </a:xfrm>
          <a:prstGeom prst="rect">
            <a:avLst/>
          </a:prstGeom>
          <a:noFill/>
          <a:ln w="9525">
            <a:noFill/>
            <a:miter lim="800000"/>
            <a:headEnd/>
            <a:tailEnd/>
          </a:ln>
        </p:spPr>
        <p:txBody>
          <a:bodyPr wrap="none" anchor="ctr"/>
          <a:lstStyle/>
          <a:p>
            <a:endParaRPr lang="he-IL">
              <a:latin typeface="Times New Roman" pitchFamily="18" charset="0"/>
            </a:endParaRPr>
          </a:p>
        </p:txBody>
      </p:sp>
      <p:sp>
        <p:nvSpPr>
          <p:cNvPr id="12293" name="Rectangle 5"/>
          <p:cNvSpPr>
            <a:spLocks noChangeArrowheads="1"/>
          </p:cNvSpPr>
          <p:nvPr/>
        </p:nvSpPr>
        <p:spPr bwMode="auto">
          <a:xfrm>
            <a:off x="4648200" y="1447800"/>
            <a:ext cx="3810000" cy="4800600"/>
          </a:xfrm>
          <a:prstGeom prst="rect">
            <a:avLst/>
          </a:prstGeom>
          <a:noFill/>
          <a:ln w="9525">
            <a:noFill/>
            <a:miter lim="800000"/>
            <a:headEnd/>
            <a:tailEnd/>
          </a:ln>
        </p:spPr>
        <p:txBody>
          <a:bodyPr wrap="none" anchor="ctr"/>
          <a:lstStyle/>
          <a:p>
            <a:endParaRPr lang="he-IL">
              <a:latin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nodePh="1">
                                  <p:stCondLst>
                                    <p:cond delay="0"/>
                                  </p:stCondLst>
                                  <p:endCondLst>
                                    <p:cond evt="begin" delay="0">
                                      <p:tn val="5"/>
                                    </p:cond>
                                  </p:endCondLst>
                                  <p:childTnLst>
                                    <p:set>
                                      <p:cBhvr>
                                        <p:cTn id="6" dur="1" fill="hold">
                                          <p:stCondLst>
                                            <p:cond delay="0"/>
                                          </p:stCondLst>
                                        </p:cTn>
                                        <p:tgtEl>
                                          <p:spTgt spid="12293"/>
                                        </p:tgtEl>
                                        <p:attrNameLst>
                                          <p:attrName>style.visibility</p:attrName>
                                        </p:attrNameLst>
                                      </p:cBhvr>
                                      <p:to>
                                        <p:strVal val="visible"/>
                                      </p:to>
                                    </p:set>
                                    <p:anim calcmode="lin" valueType="num">
                                      <p:cBhvr additive="base">
                                        <p:cTn id="7" dur="500" fill="hold"/>
                                        <p:tgtEl>
                                          <p:spTgt spid="12293"/>
                                        </p:tgtEl>
                                        <p:attrNameLst>
                                          <p:attrName>ppt_x</p:attrName>
                                        </p:attrNameLst>
                                      </p:cBhvr>
                                      <p:tavLst>
                                        <p:tav tm="0">
                                          <p:val>
                                            <p:strVal val="0-#ppt_w/2"/>
                                          </p:val>
                                        </p:tav>
                                        <p:tav tm="100000">
                                          <p:val>
                                            <p:strVal val="#ppt_x"/>
                                          </p:val>
                                        </p:tav>
                                      </p:tavLst>
                                    </p:anim>
                                    <p:anim calcmode="lin" valueType="num">
                                      <p:cBhvr additive="base">
                                        <p:cTn id="8" dur="500" fill="hold"/>
                                        <p:tgtEl>
                                          <p:spTgt spid="122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altLang="he-IL" dirty="0" smtClean="0">
                <a:solidFill>
                  <a:srgbClr val="FFC000"/>
                </a:solidFill>
              </a:rPr>
              <a:t>Response to clomiphene</a:t>
            </a:r>
          </a:p>
        </p:txBody>
      </p:sp>
      <p:graphicFrame>
        <p:nvGraphicFramePr>
          <p:cNvPr id="2050" name="Object 3"/>
          <p:cNvGraphicFramePr>
            <a:graphicFrameLocks noChangeAspect="1"/>
          </p:cNvGraphicFramePr>
          <p:nvPr/>
        </p:nvGraphicFramePr>
        <p:xfrm>
          <a:off x="1524000" y="1395413"/>
          <a:ext cx="6097588" cy="4067175"/>
        </p:xfrm>
        <a:graphic>
          <a:graphicData uri="http://schemas.openxmlformats.org/presentationml/2006/ole">
            <mc:AlternateContent xmlns:mc="http://schemas.openxmlformats.org/markup-compatibility/2006">
              <mc:Choice xmlns:v="urn:schemas-microsoft-com:vml" Requires="v">
                <p:oleObj spid="_x0000_s2278" name="Chart" r:id="rId3" imgW="6096075" imgH="4067089" progId="MSGraph.Chart.8">
                  <p:embed followColorScheme="full"/>
                </p:oleObj>
              </mc:Choice>
              <mc:Fallback>
                <p:oleObj name="Chart" r:id="rId3" imgW="6096075" imgH="4067089" progId="MSGraph.Chart.8">
                  <p:embed followColorScheme="full"/>
                  <p:pic>
                    <p:nvPicPr>
                      <p:cNvPr id="0" name="Object 3"/>
                      <p:cNvPicPr>
                        <a:picLocks noChangeAspect="1" noChangeArrowheads="1"/>
                      </p:cNvPicPr>
                      <p:nvPr/>
                    </p:nvPicPr>
                    <p:blipFill>
                      <a:blip r:embed="rId4"/>
                      <a:srcRect/>
                      <a:stretch>
                        <a:fillRect/>
                      </a:stretch>
                    </p:blipFill>
                    <p:spPr bwMode="auto">
                      <a:xfrm>
                        <a:off x="1524000" y="1395413"/>
                        <a:ext cx="6097588" cy="406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51" name="Object 4"/>
          <p:cNvGraphicFramePr>
            <a:graphicFrameLocks noChangeAspect="1"/>
          </p:cNvGraphicFramePr>
          <p:nvPr>
            <p:extLst>
              <p:ext uri="{D42A27DB-BD31-4B8C-83A1-F6EECF244321}">
                <p14:modId xmlns:p14="http://schemas.microsoft.com/office/powerpoint/2010/main" val="538210963"/>
              </p:ext>
            </p:extLst>
          </p:nvPr>
        </p:nvGraphicFramePr>
        <p:xfrm>
          <a:off x="197768" y="55148"/>
          <a:ext cx="8748464" cy="7144579"/>
        </p:xfrm>
        <a:graphic>
          <a:graphicData uri="http://schemas.openxmlformats.org/presentationml/2006/ole">
            <mc:AlternateContent xmlns:mc="http://schemas.openxmlformats.org/markup-compatibility/2006">
              <mc:Choice xmlns:v="urn:schemas-microsoft-com:vml" Requires="v">
                <p:oleObj spid="_x0000_s2279" name="Chart" r:id="rId5" imgW="8258301" imgH="5181645" progId="MSGraph.Chart.8">
                  <p:embed followColorScheme="full"/>
                </p:oleObj>
              </mc:Choice>
              <mc:Fallback>
                <p:oleObj name="Chart" r:id="rId5" imgW="8258301" imgH="5181645" progId="MSGraph.Chart.8">
                  <p:embed followColorScheme="full"/>
                  <p:pic>
                    <p:nvPicPr>
                      <p:cNvPr id="0" name="Object 4"/>
                      <p:cNvPicPr>
                        <a:picLocks noChangeAspect="1" noChangeArrowheads="1"/>
                      </p:cNvPicPr>
                      <p:nvPr/>
                    </p:nvPicPr>
                    <p:blipFill>
                      <a:blip r:embed="rId6"/>
                      <a:srcRect/>
                      <a:stretch>
                        <a:fillRect/>
                      </a:stretch>
                    </p:blipFill>
                    <p:spPr bwMode="auto">
                      <a:xfrm>
                        <a:off x="197768" y="55148"/>
                        <a:ext cx="8748464" cy="7144579"/>
                      </a:xfrm>
                      <a:prstGeom prst="rect">
                        <a:avLst/>
                      </a:prstGeom>
                      <a:noFill/>
                      <a:extLst/>
                    </p:spPr>
                  </p:pic>
                </p:oleObj>
              </mc:Fallback>
            </mc:AlternateContent>
          </a:graphicData>
        </a:graphic>
      </p:graphicFrame>
      <p:sp>
        <p:nvSpPr>
          <p:cNvPr id="30725" name="Text Box 5"/>
          <p:cNvSpPr txBox="1">
            <a:spLocks noChangeArrowheads="1"/>
          </p:cNvSpPr>
          <p:nvPr/>
        </p:nvSpPr>
        <p:spPr bwMode="auto">
          <a:xfrm rot="21185044">
            <a:off x="1962795" y="1859160"/>
            <a:ext cx="2695296" cy="1077913"/>
          </a:xfrm>
          <a:prstGeom prst="rect">
            <a:avLst/>
          </a:prstGeom>
          <a:noFill/>
          <a:ln w="9525">
            <a:noFill/>
            <a:miter lim="800000"/>
            <a:headEnd/>
            <a:tailEnd/>
          </a:ln>
          <a:effectLst/>
        </p:spPr>
        <p:txBody>
          <a:bodyPr wrap="square">
            <a:spAutoFit/>
          </a:bodyPr>
          <a:lstStyle/>
          <a:p>
            <a:pPr eaLnBrk="0" hangingPunct="0">
              <a:defRPr/>
            </a:pPr>
            <a:r>
              <a:rPr lang="en-US" altLang="he-IL" sz="3200" dirty="0">
                <a:solidFill>
                  <a:srgbClr val="FF0000"/>
                </a:solidFill>
                <a:latin typeface="Times New Roman (Hebrew)" charset="0"/>
                <a:cs typeface="Times New Roman (Hebrew)" charset="0"/>
              </a:rPr>
              <a:t>No response   </a:t>
            </a:r>
          </a:p>
          <a:p>
            <a:pPr eaLnBrk="0" hangingPunct="0">
              <a:defRPr/>
            </a:pPr>
            <a:r>
              <a:rPr lang="en-US" altLang="he-IL" sz="3200" dirty="0">
                <a:solidFill>
                  <a:srgbClr val="FF0000"/>
                </a:solidFill>
                <a:latin typeface="Times New Roman (Hebrew)" charset="0"/>
                <a:cs typeface="Times New Roman (Hebrew)" charset="0"/>
              </a:rPr>
              <a:t>                27%</a:t>
            </a:r>
          </a:p>
        </p:txBody>
      </p:sp>
      <p:sp>
        <p:nvSpPr>
          <p:cNvPr id="30726" name="Text Box 6"/>
          <p:cNvSpPr txBox="1">
            <a:spLocks noChangeArrowheads="1"/>
          </p:cNvSpPr>
          <p:nvPr/>
        </p:nvSpPr>
        <p:spPr bwMode="auto">
          <a:xfrm>
            <a:off x="1043608" y="2811727"/>
            <a:ext cx="3468688" cy="1066800"/>
          </a:xfrm>
          <a:prstGeom prst="rect">
            <a:avLst/>
          </a:prstGeom>
          <a:noFill/>
          <a:ln w="9525">
            <a:noFill/>
            <a:miter lim="800000"/>
            <a:headEnd/>
            <a:tailEnd/>
          </a:ln>
          <a:effectLst/>
        </p:spPr>
        <p:txBody>
          <a:bodyPr>
            <a:spAutoFit/>
          </a:bodyPr>
          <a:lstStyle/>
          <a:p>
            <a:pPr eaLnBrk="0" hangingPunct="0">
              <a:defRPr/>
            </a:pPr>
            <a:r>
              <a:rPr lang="en-US" altLang="he-IL" sz="3200" dirty="0">
                <a:solidFill>
                  <a:srgbClr val="002060"/>
                </a:solidFill>
                <a:latin typeface="Times New Roman (Hebrew)" charset="0"/>
                <a:cs typeface="Times New Roman (Hebrew)" charset="0"/>
              </a:rPr>
              <a:t>Ovulation</a:t>
            </a:r>
          </a:p>
          <a:p>
            <a:pPr eaLnBrk="0" hangingPunct="0">
              <a:defRPr/>
            </a:pPr>
            <a:r>
              <a:rPr lang="en-US" altLang="he-IL" sz="3200" dirty="0">
                <a:solidFill>
                  <a:srgbClr val="002060"/>
                </a:solidFill>
                <a:latin typeface="Times New Roman (Hebrew)" charset="0"/>
                <a:cs typeface="Times New Roman (Hebrew)" charset="0"/>
              </a:rPr>
              <a:t>        &amp; pregnancy</a:t>
            </a:r>
          </a:p>
        </p:txBody>
      </p:sp>
      <p:sp>
        <p:nvSpPr>
          <p:cNvPr id="30727" name="Text Box 7"/>
          <p:cNvSpPr txBox="1">
            <a:spLocks noChangeArrowheads="1"/>
          </p:cNvSpPr>
          <p:nvPr/>
        </p:nvSpPr>
        <p:spPr bwMode="auto">
          <a:xfrm>
            <a:off x="5076825" y="2057400"/>
            <a:ext cx="3095625" cy="1570038"/>
          </a:xfrm>
          <a:prstGeom prst="rect">
            <a:avLst/>
          </a:prstGeom>
          <a:noFill/>
          <a:ln w="9525">
            <a:noFill/>
            <a:miter lim="800000"/>
            <a:headEnd/>
            <a:tailEnd/>
          </a:ln>
          <a:effectLst/>
        </p:spPr>
        <p:txBody>
          <a:bodyPr>
            <a:spAutoFit/>
          </a:bodyPr>
          <a:lstStyle/>
          <a:p>
            <a:pPr eaLnBrk="0" hangingPunct="0">
              <a:defRPr/>
            </a:pPr>
            <a:r>
              <a:rPr lang="en-US" altLang="he-IL" sz="3200" dirty="0">
                <a:solidFill>
                  <a:srgbClr val="FFFF00"/>
                </a:solidFill>
                <a:latin typeface="Times New Roman (Hebrew)" charset="0"/>
                <a:cs typeface="Times New Roman (Hebrew)" charset="0"/>
              </a:rPr>
              <a:t>Ovulation</a:t>
            </a:r>
          </a:p>
          <a:p>
            <a:pPr eaLnBrk="0" hangingPunct="0">
              <a:buFontTx/>
              <a:buChar char="-"/>
              <a:defRPr/>
            </a:pPr>
            <a:r>
              <a:rPr lang="en-US" altLang="he-IL" sz="3200" dirty="0">
                <a:solidFill>
                  <a:srgbClr val="FFFF00"/>
                </a:solidFill>
                <a:latin typeface="Times New Roman (Hebrew)" charset="0"/>
                <a:cs typeface="Times New Roman (Hebrew)" charset="0"/>
              </a:rPr>
              <a:t>No pregnancy </a:t>
            </a:r>
          </a:p>
          <a:p>
            <a:pPr eaLnBrk="0" hangingPunct="0">
              <a:defRPr/>
            </a:pPr>
            <a:r>
              <a:rPr lang="en-US" altLang="he-IL" sz="3200" dirty="0">
                <a:solidFill>
                  <a:srgbClr val="FFFF00"/>
                </a:solidFill>
                <a:latin typeface="Times New Roman (Hebrew)" charset="0"/>
                <a:cs typeface="Times New Roman (Hebrew)" charset="0"/>
              </a:rPr>
              <a:t>           37%         </a:t>
            </a:r>
          </a:p>
        </p:txBody>
      </p:sp>
      <p:sp>
        <p:nvSpPr>
          <p:cNvPr id="30728" name="Text Box 8"/>
          <p:cNvSpPr txBox="1">
            <a:spLocks noChangeArrowheads="1"/>
          </p:cNvSpPr>
          <p:nvPr/>
        </p:nvSpPr>
        <p:spPr bwMode="auto">
          <a:xfrm>
            <a:off x="4150346" y="3307255"/>
            <a:ext cx="1200150" cy="579438"/>
          </a:xfrm>
          <a:prstGeom prst="rect">
            <a:avLst/>
          </a:prstGeom>
          <a:noFill/>
          <a:ln w="9525">
            <a:noFill/>
            <a:miter lim="800000"/>
            <a:headEnd/>
            <a:tailEnd/>
          </a:ln>
          <a:effectLst/>
        </p:spPr>
        <p:txBody>
          <a:bodyPr>
            <a:spAutoFit/>
          </a:bodyPr>
          <a:lstStyle/>
          <a:p>
            <a:pPr eaLnBrk="0" hangingPunct="0">
              <a:defRPr/>
            </a:pPr>
            <a:r>
              <a:rPr lang="en-US" altLang="en-US" sz="3200" dirty="0">
                <a:solidFill>
                  <a:srgbClr val="002060"/>
                </a:solidFill>
                <a:latin typeface="Times New Roman (Hebrew)" charset="0"/>
                <a:cs typeface="Times New Roman (Hebrew)" charset="0"/>
              </a:rPr>
              <a:t>36%</a:t>
            </a: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idx="4294967295"/>
          </p:nvPr>
        </p:nvSpPr>
        <p:spPr>
          <a:xfrm>
            <a:off x="539552" y="332656"/>
            <a:ext cx="7772400" cy="1143000"/>
          </a:xfrm>
        </p:spPr>
        <p:txBody>
          <a:bodyPr>
            <a:normAutofit fontScale="90000"/>
          </a:bodyPr>
          <a:lstStyle/>
          <a:p>
            <a:pPr algn="r" eaLnBrk="1" hangingPunct="1">
              <a:defRPr/>
            </a:pPr>
            <a:r>
              <a:rPr lang="he-IL" sz="4000" dirty="0" smtClean="0">
                <a:solidFill>
                  <a:srgbClr val="FFC000"/>
                </a:solidFill>
                <a:latin typeface="Arial" panose="020B0604020202020204" pitchFamily="34" charset="0"/>
                <a:cs typeface="Arial" panose="020B0604020202020204" pitchFamily="34" charset="0"/>
              </a:rPr>
              <a:t>האם רצוי לעקוב בעזרת אולטרסאונד לווידוא ביוץ?</a:t>
            </a:r>
            <a:endParaRPr lang="en-US" sz="4000" dirty="0" smtClean="0">
              <a:solidFill>
                <a:srgbClr val="FFC000"/>
              </a:solidFill>
              <a:latin typeface="Arial" panose="020B0604020202020204" pitchFamily="34" charset="0"/>
              <a:cs typeface="Arial" panose="020B0604020202020204" pitchFamily="34" charset="0"/>
            </a:endParaRPr>
          </a:p>
        </p:txBody>
      </p:sp>
      <p:sp>
        <p:nvSpPr>
          <p:cNvPr id="13315" name="Rectangle 3"/>
          <p:cNvSpPr>
            <a:spLocks noGrp="1" noChangeArrowheads="1"/>
          </p:cNvSpPr>
          <p:nvPr>
            <p:ph type="body" idx="4294967295"/>
          </p:nvPr>
        </p:nvSpPr>
        <p:spPr>
          <a:xfrm>
            <a:off x="5364088" y="6237312"/>
            <a:ext cx="3419872" cy="388937"/>
          </a:xfrm>
        </p:spPr>
        <p:txBody>
          <a:bodyPr lIns="0" tIns="0" rIns="0" bIns="0" anchor="b">
            <a:normAutofit fontScale="85000" lnSpcReduction="20000"/>
          </a:bodyPr>
          <a:lstStyle/>
          <a:p>
            <a:pPr eaLnBrk="1" hangingPunct="1">
              <a:lnSpc>
                <a:spcPct val="90000"/>
              </a:lnSpc>
              <a:buFontTx/>
              <a:buNone/>
              <a:defRPr/>
            </a:pPr>
            <a:r>
              <a:rPr lang="en-US" sz="2000" dirty="0" err="1" smtClean="0">
                <a:effectLst>
                  <a:outerShdw blurRad="38100" dist="38100" dir="2700000" algn="tl">
                    <a:srgbClr val="000000"/>
                  </a:outerShdw>
                </a:effectLst>
              </a:rPr>
              <a:t>Konig</a:t>
            </a:r>
            <a:r>
              <a:rPr lang="en-US" sz="2000" dirty="0" smtClean="0">
                <a:effectLst>
                  <a:outerShdw blurRad="38100" dist="38100" dir="2700000" algn="tl">
                    <a:srgbClr val="000000"/>
                  </a:outerShdw>
                </a:effectLst>
              </a:rPr>
              <a:t>, Homburg et al, ESHRE, 2009                            </a:t>
            </a:r>
          </a:p>
        </p:txBody>
      </p:sp>
      <p:graphicFrame>
        <p:nvGraphicFramePr>
          <p:cNvPr id="13392" name="Group 80"/>
          <p:cNvGraphicFramePr>
            <a:graphicFrameLocks noGrp="1"/>
          </p:cNvGraphicFramePr>
          <p:nvPr>
            <p:extLst>
              <p:ext uri="{D42A27DB-BD31-4B8C-83A1-F6EECF244321}">
                <p14:modId xmlns:p14="http://schemas.microsoft.com/office/powerpoint/2010/main" val="430677707"/>
              </p:ext>
            </p:extLst>
          </p:nvPr>
        </p:nvGraphicFramePr>
        <p:xfrm>
          <a:off x="291782" y="1719263"/>
          <a:ext cx="8601393" cy="4328160"/>
        </p:xfrm>
        <a:graphic>
          <a:graphicData uri="http://schemas.openxmlformats.org/drawingml/2006/table">
            <a:tbl>
              <a:tblPr rtl="1"/>
              <a:tblGrid>
                <a:gridCol w="2884805"/>
                <a:gridCol w="2857500"/>
                <a:gridCol w="2859088"/>
              </a:tblGrid>
              <a:tr h="812800">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FFFF00"/>
                          </a:solidFill>
                          <a:effectLst/>
                          <a:latin typeface="Times New Roman" pitchFamily="18" charset="0"/>
                          <a:cs typeface="Arial" pitchFamily="34" charset="0"/>
                        </a:rPr>
                        <a:t>No U/S or hCG</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FFFF00"/>
                          </a:solidFill>
                          <a:effectLst/>
                          <a:latin typeface="Times New Roman" pitchFamily="18" charset="0"/>
                          <a:cs typeface="Arial" pitchFamily="34" charset="0"/>
                        </a:rPr>
                        <a:t>With U/S + hCG</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rgbClr val="FFFF00"/>
                        </a:solidFill>
                        <a:effectLst/>
                        <a:latin typeface="Times New Roman" pitchFamily="18"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2800">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FFFF00"/>
                          </a:solidFill>
                          <a:effectLst/>
                          <a:latin typeface="Times New Roman" pitchFamily="18" charset="0"/>
                          <a:cs typeface="Arial" pitchFamily="34" charset="0"/>
                        </a:rPr>
                        <a:t>150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FFFF00"/>
                          </a:solidFill>
                          <a:effectLst/>
                          <a:latin typeface="Times New Roman" pitchFamily="18" charset="0"/>
                          <a:cs typeface="Arial" pitchFamily="34" charset="0"/>
                        </a:rPr>
                        <a:t>105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FFFF00"/>
                          </a:solidFill>
                          <a:effectLst/>
                          <a:latin typeface="Times New Roman" pitchFamily="18" charset="0"/>
                          <a:cs typeface="Arial" pitchFamily="34" charset="0"/>
                        </a:rPr>
                        <a:t>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2800">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FFFF00"/>
                          </a:solidFill>
                          <a:effectLst/>
                          <a:latin typeface="Times New Roman" pitchFamily="18" charset="0"/>
                          <a:cs typeface="Arial" pitchFamily="34" charset="0"/>
                        </a:rPr>
                        <a:t>34.7%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FFFF00"/>
                          </a:solidFill>
                          <a:effectLst/>
                          <a:latin typeface="Times New Roman" pitchFamily="18" charset="0"/>
                          <a:cs typeface="Arial" pitchFamily="34" charset="0"/>
                        </a:rPr>
                        <a:t>48%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FFFF00"/>
                          </a:solidFill>
                          <a:effectLst/>
                          <a:latin typeface="Times New Roman" pitchFamily="18" charset="0"/>
                          <a:cs typeface="Arial" pitchFamily="34" charset="0"/>
                        </a:rPr>
                        <a:t>Cumulative pregnancy rate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2800">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FFFF00"/>
                          </a:solidFill>
                          <a:effectLst/>
                          <a:latin typeface="Times New Roman" pitchFamily="18" charset="0"/>
                          <a:cs typeface="Arial" pitchFamily="34" charset="0"/>
                        </a:rPr>
                        <a:t>26.7%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FFFF00"/>
                          </a:solidFill>
                          <a:effectLst/>
                          <a:latin typeface="Times New Roman" pitchFamily="18" charset="0"/>
                          <a:cs typeface="Arial" pitchFamily="34" charset="0"/>
                        </a:rPr>
                        <a:t>35.6%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FFFF00"/>
                          </a:solidFill>
                          <a:effectLst/>
                          <a:latin typeface="Times New Roman" pitchFamily="18" charset="0"/>
                          <a:cs typeface="Arial" pitchFamily="34" charset="0"/>
                        </a:rPr>
                        <a:t>Deliveries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2800">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FFFF00"/>
                          </a:solidFill>
                          <a:effectLst/>
                          <a:latin typeface="Times New Roman" pitchFamily="18" charset="0"/>
                          <a:cs typeface="Arial" pitchFamily="34" charset="0"/>
                        </a:rPr>
                        <a:t>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FFFF00"/>
                          </a:solidFill>
                          <a:effectLst/>
                          <a:latin typeface="Times New Roman" pitchFamily="18" charset="0"/>
                          <a:cs typeface="Arial" pitchFamily="34" charset="0"/>
                        </a:rPr>
                        <a:t>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FFFF00"/>
                          </a:solidFill>
                          <a:effectLst/>
                          <a:latin typeface="Times New Roman" pitchFamily="18" charset="0"/>
                          <a:cs typeface="Arial" pitchFamily="34" charset="0"/>
                        </a:rPr>
                        <a:t>Multiple pregnancies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539750" y="476250"/>
            <a:ext cx="8207375" cy="1143000"/>
          </a:xfrm>
        </p:spPr>
        <p:txBody>
          <a:bodyPr>
            <a:normAutofit/>
          </a:bodyPr>
          <a:lstStyle/>
          <a:p>
            <a:pPr algn="ctr" eaLnBrk="1" hangingPunct="1">
              <a:defRPr/>
            </a:pPr>
            <a:r>
              <a:rPr lang="he-IL" sz="3600" dirty="0" smtClean="0">
                <a:solidFill>
                  <a:srgbClr val="FFC000"/>
                </a:solidFill>
                <a:latin typeface="Arial" panose="020B0604020202020204" pitchFamily="34" charset="0"/>
                <a:cs typeface="Arial" panose="020B0604020202020204" pitchFamily="34" charset="0"/>
              </a:rPr>
              <a:t>חוסר תגובה </a:t>
            </a:r>
            <a:r>
              <a:rPr lang="he-IL" sz="3600" dirty="0" err="1" smtClean="0">
                <a:solidFill>
                  <a:srgbClr val="FFC000"/>
                </a:solidFill>
                <a:latin typeface="Arial" panose="020B0604020202020204" pitchFamily="34" charset="0"/>
                <a:cs typeface="Arial" panose="020B0604020202020204" pitchFamily="34" charset="0"/>
              </a:rPr>
              <a:t>לאיקקלומין</a:t>
            </a:r>
            <a:endParaRPr lang="en-US" sz="3600" dirty="0" smtClean="0">
              <a:solidFill>
                <a:srgbClr val="FFC000"/>
              </a:solidFill>
              <a:effectLst>
                <a:outerShdw blurRad="38100" dist="38100" dir="2700000" algn="tl">
                  <a:srgbClr val="000000"/>
                </a:outerShdw>
              </a:effectLst>
              <a:latin typeface="Arial" panose="020B0604020202020204" pitchFamily="34" charset="0"/>
              <a:cs typeface="Arial" panose="020B0604020202020204" pitchFamily="34" charset="0"/>
            </a:endParaRPr>
          </a:p>
        </p:txBody>
      </p:sp>
      <p:sp>
        <p:nvSpPr>
          <p:cNvPr id="26627" name="Rectangle 3"/>
          <p:cNvSpPr>
            <a:spLocks noGrp="1" noChangeArrowheads="1"/>
          </p:cNvSpPr>
          <p:nvPr>
            <p:ph sz="half" idx="1"/>
          </p:nvPr>
        </p:nvSpPr>
        <p:spPr>
          <a:xfrm>
            <a:off x="2514600" y="1981200"/>
            <a:ext cx="3810000" cy="4114800"/>
          </a:xfrm>
        </p:spPr>
        <p:txBody>
          <a:bodyPr/>
          <a:lstStyle/>
          <a:p>
            <a:pPr algn="r" eaLnBrk="1" hangingPunct="1">
              <a:buFontTx/>
              <a:buNone/>
            </a:pPr>
            <a:r>
              <a:rPr lang="he-IL" sz="3200" dirty="0" smtClean="0">
                <a:solidFill>
                  <a:srgbClr val="FFFF00"/>
                </a:solidFill>
                <a:cs typeface="Arial" charset="0"/>
              </a:rPr>
              <a:t>גורמים מסייעים:</a:t>
            </a:r>
            <a:endParaRPr lang="en-US" sz="3200" dirty="0" smtClean="0">
              <a:solidFill>
                <a:srgbClr val="FFFF00"/>
              </a:solidFill>
              <a:cs typeface="Arial" charset="0"/>
            </a:endParaRPr>
          </a:p>
          <a:p>
            <a:pPr algn="l" rtl="0" eaLnBrk="1" hangingPunct="1">
              <a:buFontTx/>
              <a:buNone/>
            </a:pPr>
            <a:endParaRPr lang="en-US" sz="3200" dirty="0" smtClean="0">
              <a:solidFill>
                <a:srgbClr val="FFFF00"/>
              </a:solidFill>
              <a:cs typeface="Arial" charset="0"/>
            </a:endParaRPr>
          </a:p>
          <a:p>
            <a:pPr algn="l" rtl="0" eaLnBrk="1" hangingPunct="1">
              <a:buClr>
                <a:srgbClr val="00B0F0"/>
              </a:buClr>
              <a:buFont typeface="Wingdings" panose="05000000000000000000" pitchFamily="2" charset="2"/>
              <a:buChar char="ü"/>
            </a:pPr>
            <a:r>
              <a:rPr lang="en-US" dirty="0" smtClean="0">
                <a:solidFill>
                  <a:srgbClr val="FFFF00"/>
                </a:solidFill>
                <a:latin typeface="Arial" panose="020B0604020202020204" pitchFamily="34" charset="0"/>
                <a:cs typeface="Arial" panose="020B0604020202020204" pitchFamily="34" charset="0"/>
              </a:rPr>
              <a:t>Androgens</a:t>
            </a:r>
          </a:p>
          <a:p>
            <a:pPr algn="l" rtl="0" eaLnBrk="1" hangingPunct="1">
              <a:buClr>
                <a:srgbClr val="00B0F0"/>
              </a:buClr>
              <a:buFont typeface="Wingdings" panose="05000000000000000000" pitchFamily="2" charset="2"/>
              <a:buChar char="ü"/>
            </a:pPr>
            <a:r>
              <a:rPr lang="en-US" dirty="0" smtClean="0">
                <a:solidFill>
                  <a:srgbClr val="FFFF00"/>
                </a:solidFill>
                <a:latin typeface="Arial" panose="020B0604020202020204" pitchFamily="34" charset="0"/>
                <a:cs typeface="Arial" panose="020B0604020202020204" pitchFamily="34" charset="0"/>
              </a:rPr>
              <a:t>BMI</a:t>
            </a:r>
          </a:p>
          <a:p>
            <a:pPr algn="l" rtl="0" eaLnBrk="1" hangingPunct="1">
              <a:buClr>
                <a:srgbClr val="00B0F0"/>
              </a:buClr>
              <a:buFont typeface="Wingdings" panose="05000000000000000000" pitchFamily="2" charset="2"/>
              <a:buChar char="ü"/>
            </a:pPr>
            <a:r>
              <a:rPr lang="en-US" dirty="0" smtClean="0">
                <a:solidFill>
                  <a:srgbClr val="FFFF00"/>
                </a:solidFill>
                <a:latin typeface="Arial" panose="020B0604020202020204" pitchFamily="34" charset="0"/>
                <a:cs typeface="Arial" panose="020B0604020202020204" pitchFamily="34" charset="0"/>
              </a:rPr>
              <a:t>LH</a:t>
            </a:r>
          </a:p>
          <a:p>
            <a:pPr algn="l" rtl="0" eaLnBrk="1" hangingPunct="1">
              <a:buClr>
                <a:srgbClr val="00B0F0"/>
              </a:buClr>
              <a:buFont typeface="Wingdings" panose="05000000000000000000" pitchFamily="2" charset="2"/>
              <a:buChar char="ü"/>
            </a:pPr>
            <a:r>
              <a:rPr lang="en-US" dirty="0" smtClean="0">
                <a:solidFill>
                  <a:srgbClr val="FFFF00"/>
                </a:solidFill>
                <a:latin typeface="Arial" panose="020B0604020202020204" pitchFamily="34" charset="0"/>
                <a:cs typeface="Arial" panose="020B0604020202020204" pitchFamily="34" charset="0"/>
              </a:rPr>
              <a:t>Insulin</a:t>
            </a:r>
          </a:p>
        </p:txBody>
      </p:sp>
      <p:sp>
        <p:nvSpPr>
          <p:cNvPr id="26628" name="AutoShape 4"/>
          <p:cNvSpPr>
            <a:spLocks noChangeArrowheads="1"/>
          </p:cNvSpPr>
          <p:nvPr/>
        </p:nvSpPr>
        <p:spPr bwMode="auto">
          <a:xfrm>
            <a:off x="5076056" y="3212976"/>
            <a:ext cx="485775" cy="1528936"/>
          </a:xfrm>
          <a:prstGeom prst="upArrow">
            <a:avLst>
              <a:gd name="adj1" fmla="val 50000"/>
              <a:gd name="adj2" fmla="val 105882"/>
            </a:avLst>
          </a:prstGeom>
          <a:solidFill>
            <a:schemeClr val="accent2"/>
          </a:solidFill>
          <a:ln w="9525">
            <a:solidFill>
              <a:schemeClr val="tx1"/>
            </a:solidFill>
            <a:miter lim="800000"/>
            <a:headEnd/>
            <a:tailEnd/>
          </a:ln>
        </p:spPr>
        <p:txBody>
          <a:bodyPr wrap="none" anchor="ctr"/>
          <a:lstStyle/>
          <a:p>
            <a:endParaRPr lang="he-IL">
              <a:latin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611188" y="404813"/>
            <a:ext cx="7772400" cy="1143000"/>
          </a:xfrm>
        </p:spPr>
        <p:txBody>
          <a:bodyPr>
            <a:normAutofit/>
          </a:bodyPr>
          <a:lstStyle/>
          <a:p>
            <a:pPr algn="r" eaLnBrk="1" hangingPunct="1"/>
            <a:r>
              <a:rPr lang="he-IL" sz="3600" dirty="0" smtClean="0">
                <a:solidFill>
                  <a:srgbClr val="FFC000"/>
                </a:solidFill>
                <a:cs typeface="Arial" charset="0"/>
              </a:rPr>
              <a:t>סיבות לכישלון טיפול עם </a:t>
            </a:r>
            <a:r>
              <a:rPr lang="he-IL" sz="3600" dirty="0" err="1" smtClean="0">
                <a:solidFill>
                  <a:srgbClr val="FFC000"/>
                </a:solidFill>
                <a:cs typeface="Arial" charset="0"/>
              </a:rPr>
              <a:t>איקקלומין</a:t>
            </a:r>
            <a:endParaRPr lang="en-US" sz="3600" dirty="0" smtClean="0">
              <a:solidFill>
                <a:srgbClr val="FFC000"/>
              </a:solidFill>
              <a:cs typeface="Arial" charset="0"/>
            </a:endParaRPr>
          </a:p>
        </p:txBody>
      </p:sp>
      <p:sp>
        <p:nvSpPr>
          <p:cNvPr id="27651" name="Rectangle 3"/>
          <p:cNvSpPr>
            <a:spLocks noGrp="1" noChangeArrowheads="1"/>
          </p:cNvSpPr>
          <p:nvPr>
            <p:ph sz="half" idx="1"/>
          </p:nvPr>
        </p:nvSpPr>
        <p:spPr>
          <a:xfrm>
            <a:off x="1547813" y="2060575"/>
            <a:ext cx="6705600" cy="4419600"/>
          </a:xfrm>
        </p:spPr>
        <p:txBody>
          <a:bodyPr/>
          <a:lstStyle/>
          <a:p>
            <a:pPr marL="0" indent="0" algn="r" eaLnBrk="1" hangingPunct="1">
              <a:buFontTx/>
              <a:buNone/>
            </a:pPr>
            <a:r>
              <a:rPr lang="he-IL" dirty="0" smtClean="0">
                <a:solidFill>
                  <a:srgbClr val="FFFF00"/>
                </a:solidFill>
                <a:cs typeface="Arial" charset="0"/>
              </a:rPr>
              <a:t>יש ביוץ, אך אין הריון</a:t>
            </a:r>
            <a:endParaRPr lang="en-US" dirty="0" smtClean="0">
              <a:solidFill>
                <a:srgbClr val="FFFF00"/>
              </a:solidFill>
              <a:cs typeface="Arial" charset="0"/>
            </a:endParaRPr>
          </a:p>
          <a:p>
            <a:pPr marL="0" indent="0" algn="r" eaLnBrk="1" hangingPunct="1">
              <a:buFontTx/>
              <a:buNone/>
            </a:pPr>
            <a:endParaRPr lang="en-US" sz="3200" dirty="0" smtClean="0">
              <a:solidFill>
                <a:srgbClr val="FFFF00"/>
              </a:solidFill>
              <a:cs typeface="Arial" charset="0"/>
            </a:endParaRPr>
          </a:p>
          <a:p>
            <a:pPr algn="r" eaLnBrk="1" hangingPunct="1">
              <a:buClr>
                <a:srgbClr val="00B0F0"/>
              </a:buClr>
              <a:buFont typeface="Wingdings" panose="05000000000000000000" pitchFamily="2" charset="2"/>
              <a:buChar char="ü"/>
            </a:pPr>
            <a:r>
              <a:rPr lang="en-US" sz="3200" dirty="0" smtClean="0">
                <a:solidFill>
                  <a:srgbClr val="FFFF00"/>
                </a:solidFill>
                <a:cs typeface="Arial" charset="0"/>
              </a:rPr>
              <a:t> </a:t>
            </a:r>
            <a:r>
              <a:rPr lang="he-IL" dirty="0" smtClean="0">
                <a:solidFill>
                  <a:srgbClr val="FFFF00"/>
                </a:solidFill>
                <a:cs typeface="Arial" charset="0"/>
              </a:rPr>
              <a:t>אפקט אנטי אסטרוגני</a:t>
            </a:r>
            <a:endParaRPr lang="en-US" dirty="0" smtClean="0">
              <a:solidFill>
                <a:srgbClr val="FFFF00"/>
              </a:solidFill>
              <a:cs typeface="Arial" charset="0"/>
            </a:endParaRPr>
          </a:p>
          <a:p>
            <a:pPr marL="0" indent="0" algn="r" eaLnBrk="1" hangingPunct="1">
              <a:buNone/>
            </a:pPr>
            <a:r>
              <a:rPr lang="en-US" dirty="0" smtClean="0">
                <a:solidFill>
                  <a:srgbClr val="FFFF00"/>
                </a:solidFill>
                <a:cs typeface="Arial" charset="0"/>
              </a:rPr>
              <a:t>     - </a:t>
            </a:r>
            <a:r>
              <a:rPr lang="he-IL" dirty="0" smtClean="0">
                <a:solidFill>
                  <a:srgbClr val="FFFF00"/>
                </a:solidFill>
                <a:cs typeface="Arial" charset="0"/>
              </a:rPr>
              <a:t>ריר צווארי</a:t>
            </a:r>
            <a:endParaRPr lang="en-US" dirty="0" smtClean="0">
              <a:solidFill>
                <a:srgbClr val="FFFF00"/>
              </a:solidFill>
              <a:cs typeface="Arial" charset="0"/>
            </a:endParaRPr>
          </a:p>
          <a:p>
            <a:pPr marL="0" indent="0" algn="r" eaLnBrk="1" hangingPunct="1">
              <a:buNone/>
            </a:pPr>
            <a:r>
              <a:rPr lang="en-US" dirty="0" smtClean="0">
                <a:solidFill>
                  <a:srgbClr val="FFFF00"/>
                </a:solidFill>
                <a:cs typeface="Arial" charset="0"/>
              </a:rPr>
              <a:t>     - </a:t>
            </a:r>
            <a:r>
              <a:rPr lang="he-IL" dirty="0" smtClean="0">
                <a:solidFill>
                  <a:srgbClr val="FFFF00"/>
                </a:solidFill>
                <a:cs typeface="Arial" charset="0"/>
              </a:rPr>
              <a:t>רירית הרחם</a:t>
            </a:r>
            <a:endParaRPr lang="en-US" dirty="0" smtClean="0">
              <a:solidFill>
                <a:srgbClr val="FFFF00"/>
              </a:solidFill>
              <a:cs typeface="Arial" charset="0"/>
            </a:endParaRPr>
          </a:p>
          <a:p>
            <a:pPr algn="r" eaLnBrk="1" hangingPunct="1">
              <a:buClr>
                <a:srgbClr val="00B0F0"/>
              </a:buClr>
              <a:buFont typeface="Wingdings" panose="05000000000000000000" pitchFamily="2" charset="2"/>
              <a:buChar char="ü"/>
            </a:pPr>
            <a:r>
              <a:rPr lang="en-US" dirty="0" smtClean="0">
                <a:solidFill>
                  <a:srgbClr val="FFFF00"/>
                </a:solidFill>
                <a:cs typeface="Arial" charset="0"/>
              </a:rPr>
              <a:t> </a:t>
            </a:r>
            <a:r>
              <a:rPr lang="he-IL" dirty="0" smtClean="0">
                <a:solidFill>
                  <a:srgbClr val="FFFF00"/>
                </a:solidFill>
                <a:cs typeface="Arial" charset="0"/>
              </a:rPr>
              <a:t>רעילות לעובר – בקבוצת </a:t>
            </a:r>
            <a:r>
              <a:rPr lang="en-US" dirty="0" smtClean="0">
                <a:solidFill>
                  <a:srgbClr val="FFFF00"/>
                </a:solidFill>
                <a:cs typeface="Arial" charset="0"/>
              </a:rPr>
              <a:t>X</a:t>
            </a:r>
          </a:p>
          <a:p>
            <a:pPr marL="0" indent="0" algn="l" rtl="0" eaLnBrk="1" hangingPunct="1"/>
            <a:endParaRPr lang="en-US" b="1" dirty="0" smtClean="0">
              <a:cs typeface="Arial" charset="0"/>
            </a:endParaRPr>
          </a:p>
          <a:p>
            <a:pPr marL="0" indent="0" algn="l" rtl="0" eaLnBrk="1" hangingPunct="1">
              <a:buFontTx/>
              <a:buNone/>
            </a:pPr>
            <a:endParaRPr lang="en-US" sz="3200" b="1" dirty="0" smtClean="0">
              <a:cs typeface="Arial"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68313" y="284163"/>
            <a:ext cx="7772400" cy="1143000"/>
          </a:xfrm>
        </p:spPr>
        <p:txBody>
          <a:bodyPr>
            <a:normAutofit/>
          </a:bodyPr>
          <a:lstStyle/>
          <a:p>
            <a:pPr algn="ctr" eaLnBrk="1" hangingPunct="1"/>
            <a:r>
              <a:rPr lang="he-IL" sz="3600" dirty="0" smtClean="0">
                <a:solidFill>
                  <a:srgbClr val="FFC000"/>
                </a:solidFill>
                <a:cs typeface="Arial" charset="0"/>
              </a:rPr>
              <a:t>אפקט אנטי אסטרוגני על רירית הרחם</a:t>
            </a:r>
            <a:endParaRPr lang="en-US" sz="3600" dirty="0" smtClean="0">
              <a:solidFill>
                <a:srgbClr val="FFC000"/>
              </a:solidFill>
              <a:cs typeface="Arial" charset="0"/>
            </a:endParaRPr>
          </a:p>
        </p:txBody>
      </p:sp>
      <p:sp>
        <p:nvSpPr>
          <p:cNvPr id="153603" name="Rectangle 3"/>
          <p:cNvSpPr>
            <a:spLocks noGrp="1" noChangeArrowheads="1"/>
          </p:cNvSpPr>
          <p:nvPr>
            <p:ph idx="1"/>
          </p:nvPr>
        </p:nvSpPr>
        <p:spPr>
          <a:xfrm>
            <a:off x="609600" y="1752600"/>
            <a:ext cx="8077200" cy="4932363"/>
          </a:xfrm>
        </p:spPr>
        <p:txBody>
          <a:bodyPr/>
          <a:lstStyle/>
          <a:p>
            <a:pPr algn="r" eaLnBrk="1" hangingPunct="1">
              <a:buClr>
                <a:srgbClr val="00B0F0"/>
              </a:buClr>
              <a:buFont typeface="Wingdings" panose="05000000000000000000" pitchFamily="2" charset="2"/>
              <a:buChar char="ü"/>
              <a:defRPr/>
            </a:pPr>
            <a:r>
              <a:rPr lang="en-US" sz="2800" b="1" dirty="0" smtClean="0">
                <a:effectLst>
                  <a:outerShdw blurRad="38100" dist="38100" dir="2700000" algn="tl">
                    <a:srgbClr val="000000"/>
                  </a:outerShdw>
                </a:effectLst>
              </a:rPr>
              <a:t> </a:t>
            </a:r>
            <a:r>
              <a:rPr lang="he-IL" dirty="0" smtClean="0">
                <a:solidFill>
                  <a:srgbClr val="FFFF00"/>
                </a:solidFill>
                <a:latin typeface="Arial" panose="020B0604020202020204" pitchFamily="34" charset="0"/>
                <a:cs typeface="Arial" panose="020B0604020202020204" pitchFamily="34" charset="0"/>
              </a:rPr>
              <a:t>רירית דקה ב - </a:t>
            </a:r>
            <a:r>
              <a:rPr lang="en-US" dirty="0" smtClean="0">
                <a:solidFill>
                  <a:srgbClr val="FFFF00"/>
                </a:solidFill>
                <a:latin typeface="Arial" panose="020B0604020202020204" pitchFamily="34" charset="0"/>
                <a:cs typeface="Arial" panose="020B0604020202020204" pitchFamily="34" charset="0"/>
              </a:rPr>
              <a:t>15-50% </a:t>
            </a:r>
          </a:p>
          <a:p>
            <a:pPr marL="0" indent="0" algn="r" eaLnBrk="1" hangingPunct="1">
              <a:buClr>
                <a:srgbClr val="00B0F0"/>
              </a:buClr>
              <a:buNone/>
              <a:defRPr/>
            </a:pPr>
            <a:r>
              <a:rPr lang="en-US" sz="2800" dirty="0" smtClean="0">
                <a:solidFill>
                  <a:schemeClr val="tx1"/>
                </a:solidFill>
                <a:latin typeface="Arial" panose="020B0604020202020204" pitchFamily="34" charset="0"/>
                <a:cs typeface="Arial" panose="020B0604020202020204" pitchFamily="34" charset="0"/>
              </a:rPr>
              <a:t>   </a:t>
            </a:r>
            <a:r>
              <a:rPr lang="en-US" sz="1800" i="1" dirty="0" smtClean="0">
                <a:solidFill>
                  <a:schemeClr val="tx1"/>
                </a:solidFill>
                <a:latin typeface="Arial" panose="020B0604020202020204" pitchFamily="34" charset="0"/>
                <a:cs typeface="Arial" panose="020B0604020202020204" pitchFamily="34" charset="0"/>
              </a:rPr>
              <a:t>(</a:t>
            </a:r>
            <a:r>
              <a:rPr lang="en-US" sz="1800" i="1" dirty="0" err="1" smtClean="0">
                <a:solidFill>
                  <a:schemeClr val="tx1"/>
                </a:solidFill>
                <a:latin typeface="Arial" panose="020B0604020202020204" pitchFamily="34" charset="0"/>
                <a:cs typeface="Arial" panose="020B0604020202020204" pitchFamily="34" charset="0"/>
              </a:rPr>
              <a:t>Gonen</a:t>
            </a:r>
            <a:r>
              <a:rPr lang="en-US" sz="1800" i="1" dirty="0" smtClean="0">
                <a:solidFill>
                  <a:schemeClr val="tx1"/>
                </a:solidFill>
                <a:latin typeface="Arial" panose="020B0604020202020204" pitchFamily="34" charset="0"/>
                <a:cs typeface="Arial" panose="020B0604020202020204" pitchFamily="34" charset="0"/>
              </a:rPr>
              <a:t> &amp;Casper, 1990;Dickey et al, 1993)</a:t>
            </a:r>
          </a:p>
          <a:p>
            <a:pPr algn="r" eaLnBrk="1" hangingPunct="1">
              <a:buClr>
                <a:srgbClr val="00B0F0"/>
              </a:buClr>
              <a:buFont typeface="Wingdings" panose="05000000000000000000" pitchFamily="2" charset="2"/>
              <a:buChar char="ü"/>
              <a:defRPr/>
            </a:pPr>
            <a:r>
              <a:rPr lang="en-US" sz="2800" dirty="0" smtClean="0">
                <a:solidFill>
                  <a:srgbClr val="FFFF00"/>
                </a:solidFill>
                <a:latin typeface="Arial" panose="020B0604020202020204" pitchFamily="34" charset="0"/>
                <a:cs typeface="Arial" panose="020B0604020202020204" pitchFamily="34" charset="0"/>
              </a:rPr>
              <a:t> </a:t>
            </a:r>
            <a:r>
              <a:rPr lang="he-IL" dirty="0" smtClean="0">
                <a:solidFill>
                  <a:srgbClr val="FFFF00"/>
                </a:solidFill>
                <a:latin typeface="Arial" panose="020B0604020202020204" pitchFamily="34" charset="0"/>
                <a:cs typeface="Arial" panose="020B0604020202020204" pitchFamily="34" charset="0"/>
              </a:rPr>
              <a:t>ירידה בקולטנים </a:t>
            </a:r>
            <a:r>
              <a:rPr lang="he-IL" dirty="0" err="1" smtClean="0">
                <a:solidFill>
                  <a:srgbClr val="FFFF00"/>
                </a:solidFill>
                <a:latin typeface="Arial" panose="020B0604020202020204" pitchFamily="34" charset="0"/>
                <a:cs typeface="Arial" panose="020B0604020202020204" pitchFamily="34" charset="0"/>
              </a:rPr>
              <a:t>לאסטרדיול</a:t>
            </a:r>
            <a:r>
              <a:rPr lang="he-IL" dirty="0" smtClean="0">
                <a:solidFill>
                  <a:srgbClr val="FFFF00"/>
                </a:solidFill>
                <a:latin typeface="Arial" panose="020B0604020202020204" pitchFamily="34" charset="0"/>
                <a:cs typeface="Arial" panose="020B0604020202020204" pitchFamily="34" charset="0"/>
              </a:rPr>
              <a:t> בתאי רירית הרחם</a:t>
            </a:r>
            <a:r>
              <a:rPr lang="en-US" dirty="0" smtClean="0">
                <a:solidFill>
                  <a:srgbClr val="FFFF00"/>
                </a:solidFill>
                <a:latin typeface="Arial" panose="020B0604020202020204" pitchFamily="34" charset="0"/>
                <a:cs typeface="Arial" panose="020B0604020202020204" pitchFamily="34" charset="0"/>
              </a:rPr>
              <a:t>.</a:t>
            </a:r>
          </a:p>
          <a:p>
            <a:pPr algn="r" eaLnBrk="1" hangingPunct="1">
              <a:buClr>
                <a:srgbClr val="00B0F0"/>
              </a:buClr>
              <a:buFont typeface="Wingdings" panose="05000000000000000000" pitchFamily="2" charset="2"/>
              <a:buChar char="ü"/>
              <a:defRPr/>
            </a:pPr>
            <a:r>
              <a:rPr lang="en-US" dirty="0" smtClean="0">
                <a:solidFill>
                  <a:srgbClr val="FFFF00"/>
                </a:solidFill>
                <a:latin typeface="Arial" panose="020B0604020202020204" pitchFamily="34" charset="0"/>
                <a:cs typeface="Arial" panose="020B0604020202020204" pitchFamily="34" charset="0"/>
              </a:rPr>
              <a:t> </a:t>
            </a:r>
            <a:r>
              <a:rPr lang="he-IL" dirty="0" smtClean="0">
                <a:solidFill>
                  <a:srgbClr val="FFFF00"/>
                </a:solidFill>
                <a:latin typeface="Arial" panose="020B0604020202020204" pitchFamily="34" charset="0"/>
                <a:cs typeface="Arial" panose="020B0604020202020204" pitchFamily="34" charset="0"/>
              </a:rPr>
              <a:t>פגיעה בייצור </a:t>
            </a:r>
            <a:r>
              <a:rPr lang="he-IL" dirty="0" err="1" smtClean="0">
                <a:solidFill>
                  <a:srgbClr val="FFFF00"/>
                </a:solidFill>
                <a:latin typeface="Arial" panose="020B0604020202020204" pitchFamily="34" charset="0"/>
                <a:cs typeface="Arial" panose="020B0604020202020204" pitchFamily="34" charset="0"/>
              </a:rPr>
              <a:t>הפינופודים</a:t>
            </a:r>
            <a:r>
              <a:rPr lang="en-US" i="1" dirty="0" smtClean="0">
                <a:solidFill>
                  <a:srgbClr val="FFFF00"/>
                </a:solidFill>
                <a:latin typeface="Arial" panose="020B0604020202020204" pitchFamily="34" charset="0"/>
                <a:cs typeface="Arial" panose="020B0604020202020204" pitchFamily="34" charset="0"/>
              </a:rPr>
              <a:t>(</a:t>
            </a:r>
            <a:r>
              <a:rPr lang="en-US" i="1" dirty="0" err="1" smtClean="0">
                <a:solidFill>
                  <a:srgbClr val="FFFF00"/>
                </a:solidFill>
                <a:latin typeface="Arial" panose="020B0604020202020204" pitchFamily="34" charset="0"/>
                <a:cs typeface="Arial" panose="020B0604020202020204" pitchFamily="34" charset="0"/>
              </a:rPr>
              <a:t>Creus</a:t>
            </a:r>
            <a:r>
              <a:rPr lang="en-US" i="1" dirty="0" smtClean="0">
                <a:solidFill>
                  <a:srgbClr val="FFFF00"/>
                </a:solidFill>
                <a:latin typeface="Arial" panose="020B0604020202020204" pitchFamily="34" charset="0"/>
                <a:cs typeface="Arial" panose="020B0604020202020204" pitchFamily="34" charset="0"/>
              </a:rPr>
              <a:t> et al, 2003) </a:t>
            </a:r>
            <a:endParaRPr lang="en-US" dirty="0" smtClean="0">
              <a:solidFill>
                <a:srgbClr val="FFFF00"/>
              </a:solidFill>
              <a:latin typeface="Arial" panose="020B0604020202020204" pitchFamily="34" charset="0"/>
              <a:cs typeface="Arial" panose="020B0604020202020204" pitchFamily="34" charset="0"/>
            </a:endParaRPr>
          </a:p>
          <a:p>
            <a:pPr algn="r" eaLnBrk="1" hangingPunct="1">
              <a:buClr>
                <a:srgbClr val="00B0F0"/>
              </a:buClr>
              <a:buFont typeface="Wingdings" panose="05000000000000000000" pitchFamily="2" charset="2"/>
              <a:buChar char="ü"/>
              <a:defRPr/>
            </a:pPr>
            <a:r>
              <a:rPr lang="en-US" dirty="0" smtClean="0">
                <a:solidFill>
                  <a:srgbClr val="FFFF00"/>
                </a:solidFill>
                <a:latin typeface="Arial" panose="020B0604020202020204" pitchFamily="34" charset="0"/>
                <a:cs typeface="Arial" panose="020B0604020202020204" pitchFamily="34" charset="0"/>
              </a:rPr>
              <a:t> </a:t>
            </a:r>
            <a:r>
              <a:rPr lang="he-IL" dirty="0" smtClean="0">
                <a:solidFill>
                  <a:srgbClr val="FFFF00"/>
                </a:solidFill>
                <a:latin typeface="Arial" panose="020B0604020202020204" pitchFamily="34" charset="0"/>
                <a:cs typeface="Arial" panose="020B0604020202020204" pitchFamily="34" charset="0"/>
              </a:rPr>
              <a:t>אין הריונות אם הרירית לקראת הביוץ </a:t>
            </a:r>
            <a:r>
              <a:rPr lang="en-US" dirty="0" smtClean="0">
                <a:solidFill>
                  <a:srgbClr val="FFFF00"/>
                </a:solidFill>
                <a:latin typeface="Arial" panose="020B0604020202020204" pitchFamily="34" charset="0"/>
                <a:cs typeface="Arial" panose="020B0604020202020204" pitchFamily="34" charset="0"/>
              </a:rPr>
              <a:t>&lt; 7mm</a:t>
            </a:r>
          </a:p>
          <a:p>
            <a:pPr algn="r" eaLnBrk="1" hangingPunct="1">
              <a:buClr>
                <a:srgbClr val="00B0F0"/>
              </a:buClr>
              <a:buFont typeface="Wingdings" panose="05000000000000000000" pitchFamily="2" charset="2"/>
              <a:buChar char="ü"/>
              <a:defRPr/>
            </a:pPr>
            <a:r>
              <a:rPr lang="en-US" dirty="0" smtClean="0">
                <a:solidFill>
                  <a:srgbClr val="FFFF00"/>
                </a:solidFill>
                <a:latin typeface="Arial" panose="020B0604020202020204" pitchFamily="34" charset="0"/>
                <a:cs typeface="Arial" panose="020B0604020202020204" pitchFamily="34" charset="0"/>
              </a:rPr>
              <a:t> </a:t>
            </a:r>
            <a:r>
              <a:rPr lang="he-IL" dirty="0" smtClean="0">
                <a:solidFill>
                  <a:srgbClr val="FFFF00"/>
                </a:solidFill>
                <a:latin typeface="Arial" panose="020B0604020202020204" pitchFamily="34" charset="0"/>
                <a:cs typeface="Arial" panose="020B0604020202020204" pitchFamily="34" charset="0"/>
              </a:rPr>
              <a:t>ההשפעה אינה תלויה במינון ונוטה לחזור במחזורים הבאים.</a:t>
            </a:r>
            <a:endParaRPr lang="en-US" dirty="0" smtClean="0">
              <a:solidFill>
                <a:srgbClr val="FFFF00"/>
              </a:solidFill>
              <a:latin typeface="Arial" panose="020B0604020202020204" pitchFamily="34" charset="0"/>
              <a:cs typeface="Arial" panose="020B0604020202020204" pitchFamily="34" charset="0"/>
            </a:endParaRPr>
          </a:p>
          <a:p>
            <a:pPr marL="254000" indent="-254000" algn="l" rtl="0" eaLnBrk="1" hangingPunct="1">
              <a:buFontTx/>
              <a:buNone/>
              <a:defRPr/>
            </a:pPr>
            <a:r>
              <a:rPr lang="en-US" sz="2800" dirty="0" smtClean="0">
                <a:solidFill>
                  <a:schemeClr val="tx1"/>
                </a:solidFill>
                <a:latin typeface="Arial" panose="020B0604020202020204" pitchFamily="34" charset="0"/>
                <a:cs typeface="Arial" panose="020B0604020202020204" pitchFamily="34" charset="0"/>
              </a:rPr>
              <a:t>                                                      </a:t>
            </a:r>
            <a:r>
              <a:rPr lang="en-US" sz="1800" i="1" dirty="0" smtClean="0">
                <a:solidFill>
                  <a:schemeClr val="tx1"/>
                </a:solidFill>
                <a:latin typeface="Arial" panose="020B0604020202020204" pitchFamily="34" charset="0"/>
                <a:cs typeface="Arial" panose="020B0604020202020204" pitchFamily="34" charset="0"/>
              </a:rPr>
              <a:t>(Homburg et al, 1999)</a:t>
            </a:r>
            <a:endParaRPr lang="en-US" sz="2800" dirty="0" smtClean="0">
              <a:solidFill>
                <a:schemeClr val="tx1"/>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p:cNvSpPr>
            <a:spLocks noGrp="1"/>
          </p:cNvSpPr>
          <p:nvPr>
            <p:ph type="title"/>
          </p:nvPr>
        </p:nvSpPr>
        <p:spPr/>
        <p:txBody>
          <a:bodyPr>
            <a:normAutofit/>
          </a:bodyPr>
          <a:lstStyle/>
          <a:p>
            <a:pPr algn="ctr"/>
            <a:r>
              <a:rPr lang="he-IL" sz="3600" dirty="0" smtClean="0">
                <a:solidFill>
                  <a:srgbClr val="FFC000"/>
                </a:solidFill>
                <a:latin typeface="Arial" panose="020B0604020202020204" pitchFamily="34" charset="0"/>
                <a:cs typeface="Arial" panose="020B0604020202020204" pitchFamily="34" charset="0"/>
              </a:rPr>
              <a:t>מעכבי </a:t>
            </a:r>
            <a:r>
              <a:rPr lang="he-IL" sz="3600" dirty="0" err="1" smtClean="0">
                <a:solidFill>
                  <a:srgbClr val="FFC000"/>
                </a:solidFill>
                <a:latin typeface="Arial" panose="020B0604020202020204" pitchFamily="34" charset="0"/>
                <a:cs typeface="Arial" panose="020B0604020202020204" pitchFamily="34" charset="0"/>
              </a:rPr>
              <a:t>ארומטאז</a:t>
            </a:r>
            <a:endParaRPr lang="he-IL" sz="3600" dirty="0">
              <a:solidFill>
                <a:srgbClr val="FFC000"/>
              </a:solidFill>
              <a:latin typeface="Arial" panose="020B0604020202020204" pitchFamily="34" charset="0"/>
              <a:cs typeface="Arial" panose="020B0604020202020204" pitchFamily="34" charset="0"/>
            </a:endParaRPr>
          </a:p>
        </p:txBody>
      </p:sp>
      <p:sp>
        <p:nvSpPr>
          <p:cNvPr id="3" name="מציין מיקום תוכן 2"/>
          <p:cNvSpPr>
            <a:spLocks noGrp="1"/>
          </p:cNvSpPr>
          <p:nvPr>
            <p:ph idx="1"/>
          </p:nvPr>
        </p:nvSpPr>
        <p:spPr/>
        <p:txBody>
          <a:bodyPr/>
          <a:lstStyle/>
          <a:p>
            <a:pPr>
              <a:buClr>
                <a:srgbClr val="00B0F0"/>
              </a:buClr>
              <a:buFont typeface="Wingdings" panose="05000000000000000000" pitchFamily="2" charset="2"/>
              <a:buChar char="ü"/>
            </a:pPr>
            <a:r>
              <a:rPr lang="he-IL" dirty="0" err="1" smtClean="0">
                <a:solidFill>
                  <a:srgbClr val="FFFF00"/>
                </a:solidFill>
                <a:latin typeface="Arial" panose="020B0604020202020204" pitchFamily="34" charset="0"/>
                <a:cs typeface="Arial" panose="020B0604020202020204" pitchFamily="34" charset="0"/>
              </a:rPr>
              <a:t>ארומטאז</a:t>
            </a:r>
            <a:r>
              <a:rPr lang="he-IL" dirty="0" smtClean="0">
                <a:solidFill>
                  <a:srgbClr val="FFFF00"/>
                </a:solidFill>
                <a:latin typeface="Arial" panose="020B0604020202020204" pitchFamily="34" charset="0"/>
                <a:cs typeface="Arial" panose="020B0604020202020204" pitchFamily="34" charset="0"/>
              </a:rPr>
              <a:t> אחראי על יצירת </a:t>
            </a:r>
            <a:r>
              <a:rPr lang="he-IL" dirty="0" err="1" smtClean="0">
                <a:solidFill>
                  <a:srgbClr val="FFFF00"/>
                </a:solidFill>
                <a:latin typeface="Arial" panose="020B0604020202020204" pitchFamily="34" charset="0"/>
                <a:cs typeface="Arial" panose="020B0604020202020204" pitchFamily="34" charset="0"/>
              </a:rPr>
              <a:t>אסטרדיול</a:t>
            </a:r>
            <a:r>
              <a:rPr lang="he-IL" dirty="0" smtClean="0">
                <a:solidFill>
                  <a:srgbClr val="FFFF00"/>
                </a:solidFill>
                <a:latin typeface="Arial" panose="020B0604020202020204" pitchFamily="34" charset="0"/>
                <a:cs typeface="Arial" panose="020B0604020202020204" pitchFamily="34" charset="0"/>
              </a:rPr>
              <a:t> מטסטוסטרון.</a:t>
            </a:r>
          </a:p>
          <a:p>
            <a:pPr>
              <a:buClr>
                <a:srgbClr val="00B0F0"/>
              </a:buClr>
              <a:buFont typeface="Wingdings" panose="05000000000000000000" pitchFamily="2" charset="2"/>
              <a:buChar char="ü"/>
            </a:pPr>
            <a:r>
              <a:rPr lang="he-IL" dirty="0" smtClean="0">
                <a:solidFill>
                  <a:srgbClr val="FFFF00"/>
                </a:solidFill>
                <a:latin typeface="Arial" panose="020B0604020202020204" pitchFamily="34" charset="0"/>
                <a:cs typeface="Arial" panose="020B0604020202020204" pitchFamily="34" charset="0"/>
              </a:rPr>
              <a:t>בשימוש שכיח בקרב נשים פוסט </a:t>
            </a:r>
            <a:r>
              <a:rPr lang="he-IL" dirty="0" err="1" smtClean="0">
                <a:solidFill>
                  <a:srgbClr val="FFFF00"/>
                </a:solidFill>
                <a:latin typeface="Arial" panose="020B0604020202020204" pitchFamily="34" charset="0"/>
                <a:cs typeface="Arial" panose="020B0604020202020204" pitchFamily="34" charset="0"/>
              </a:rPr>
              <a:t>מנופאוזליות</a:t>
            </a:r>
            <a:r>
              <a:rPr lang="he-IL" dirty="0" smtClean="0">
                <a:solidFill>
                  <a:srgbClr val="FFFF00"/>
                </a:solidFill>
                <a:latin typeface="Arial" panose="020B0604020202020204" pitchFamily="34" charset="0"/>
                <a:cs typeface="Arial" panose="020B0604020202020204" pitchFamily="34" charset="0"/>
              </a:rPr>
              <a:t> עם סרטן שד.</a:t>
            </a:r>
          </a:p>
        </p:txBody>
      </p:sp>
    </p:spTree>
    <p:extLst>
      <p:ext uri="{BB962C8B-B14F-4D97-AF65-F5344CB8AC3E}">
        <p14:creationId xmlns:p14="http://schemas.microsoft.com/office/powerpoint/2010/main" val="197507977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404664"/>
            <a:ext cx="7280494" cy="60135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6282134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971600" y="1133451"/>
            <a:ext cx="7543750" cy="1719287"/>
          </a:xfrm>
          <a:noFill/>
        </p:spPr>
        <p:txBody>
          <a:bodyPr lIns="90488" tIns="44450" rIns="90488" bIns="44450">
            <a:normAutofit/>
          </a:bodyPr>
          <a:lstStyle/>
          <a:p>
            <a:pPr algn="r"/>
            <a:r>
              <a:rPr lang="he-IL" sz="3600" dirty="0" err="1" smtClean="0">
                <a:solidFill>
                  <a:srgbClr val="FFC000"/>
                </a:solidFill>
                <a:cs typeface="Arial" charset="0"/>
              </a:rPr>
              <a:t>רוטרדאם</a:t>
            </a:r>
            <a:r>
              <a:rPr lang="he-IL" sz="3600" dirty="0" smtClean="0">
                <a:solidFill>
                  <a:srgbClr val="FFC000"/>
                </a:solidFill>
                <a:cs typeface="Arial" charset="0"/>
              </a:rPr>
              <a:t> 2003 – קריטריונים</a:t>
            </a:r>
            <a:r>
              <a:rPr lang="en-US" sz="3600" dirty="0" smtClean="0">
                <a:solidFill>
                  <a:srgbClr val="FFC000"/>
                </a:solidFill>
                <a:cs typeface="Arial" charset="0"/>
              </a:rPr>
              <a:t> </a:t>
            </a:r>
            <a:r>
              <a:rPr lang="he-IL" sz="3600" dirty="0" smtClean="0">
                <a:solidFill>
                  <a:srgbClr val="FFC000"/>
                </a:solidFill>
                <a:cs typeface="Arial" charset="0"/>
              </a:rPr>
              <a:t>לקביעת האבחנה של </a:t>
            </a:r>
            <a:r>
              <a:rPr lang="en-US" sz="3600" dirty="0" smtClean="0">
                <a:solidFill>
                  <a:srgbClr val="FFC000"/>
                </a:solidFill>
                <a:cs typeface="Arial" charset="0"/>
              </a:rPr>
              <a:t>PCO</a:t>
            </a:r>
            <a:r>
              <a:rPr lang="he-IL" sz="3600" dirty="0" smtClean="0">
                <a:solidFill>
                  <a:srgbClr val="FFC000"/>
                </a:solidFill>
                <a:cs typeface="Arial" charset="0"/>
              </a:rPr>
              <a:t>: </a:t>
            </a:r>
            <a:r>
              <a:rPr lang="he-IL" sz="3600" dirty="0" smtClean="0">
                <a:solidFill>
                  <a:srgbClr val="FFC000"/>
                </a:solidFill>
                <a:latin typeface="Monotype Corsiva" pitchFamily="66" charset="0"/>
                <a:cs typeface="Arial" charset="0"/>
              </a:rPr>
              <a:t>נדרשים 2 מתוך 3</a:t>
            </a:r>
            <a:endParaRPr lang="en-GB" sz="3600" dirty="0" smtClean="0">
              <a:solidFill>
                <a:srgbClr val="FFFF00"/>
              </a:solidFill>
              <a:cs typeface="Arial" charset="0"/>
            </a:endParaRPr>
          </a:p>
        </p:txBody>
      </p:sp>
      <p:sp>
        <p:nvSpPr>
          <p:cNvPr id="102403" name="Rectangle 3"/>
          <p:cNvSpPr>
            <a:spLocks noChangeArrowheads="1"/>
          </p:cNvSpPr>
          <p:nvPr/>
        </p:nvSpPr>
        <p:spPr bwMode="auto">
          <a:xfrm>
            <a:off x="449263" y="2852738"/>
            <a:ext cx="8378825" cy="3475310"/>
          </a:xfrm>
          <a:prstGeom prst="rect">
            <a:avLst/>
          </a:prstGeom>
          <a:noFill/>
          <a:ln w="12700">
            <a:noFill/>
            <a:miter lim="800000"/>
            <a:headEnd/>
            <a:tailEnd/>
          </a:ln>
          <a:effectLst/>
        </p:spPr>
        <p:txBody>
          <a:bodyPr lIns="90488" tIns="44450" rIns="90488" bIns="44450">
            <a:spAutoFit/>
          </a:bodyPr>
          <a:lstStyle/>
          <a:p>
            <a:pPr marL="457200" indent="-457200" algn="r" rtl="1" eaLnBrk="0" hangingPunct="0">
              <a:buClr>
                <a:schemeClr val="accent2">
                  <a:lumMod val="75000"/>
                </a:schemeClr>
              </a:buClr>
              <a:buFont typeface="Wingdings" panose="05000000000000000000" pitchFamily="2" charset="2"/>
              <a:buChar char="ü"/>
              <a:defRPr/>
            </a:pPr>
            <a:r>
              <a:rPr lang="en-GB" sz="3200" b="1" dirty="0">
                <a:latin typeface="Times New Roman" pitchFamily="18" charset="0"/>
                <a:cs typeface="Arial" pitchFamily="34" charset="0"/>
              </a:rPr>
              <a:t> </a:t>
            </a:r>
            <a:r>
              <a:rPr lang="he-IL" sz="3200" dirty="0" smtClean="0">
                <a:solidFill>
                  <a:srgbClr val="FFFF00"/>
                </a:solidFill>
                <a:latin typeface="Times New Roman" pitchFamily="18" charset="0"/>
                <a:cs typeface="Arial" pitchFamily="34" charset="0"/>
              </a:rPr>
              <a:t>מיעוט או חוסר ביוץ</a:t>
            </a:r>
            <a:endParaRPr lang="en-GB" sz="3200" dirty="0">
              <a:solidFill>
                <a:srgbClr val="FFFF00"/>
              </a:solidFill>
              <a:latin typeface="Times New Roman" pitchFamily="18" charset="0"/>
              <a:cs typeface="Arial" pitchFamily="34" charset="0"/>
            </a:endParaRPr>
          </a:p>
          <a:p>
            <a:pPr marL="171450" indent="-171450" algn="r" rtl="1" eaLnBrk="0" hangingPunct="0">
              <a:buClr>
                <a:schemeClr val="accent2">
                  <a:lumMod val="75000"/>
                </a:schemeClr>
              </a:buClr>
              <a:buFont typeface="Wingdings" panose="05000000000000000000" pitchFamily="2" charset="2"/>
              <a:buChar char="ü"/>
              <a:defRPr/>
            </a:pPr>
            <a:endParaRPr lang="en-GB" sz="1200" dirty="0">
              <a:solidFill>
                <a:srgbClr val="FFFF00"/>
              </a:solidFill>
              <a:latin typeface="Times New Roman" pitchFamily="18" charset="0"/>
              <a:cs typeface="Arial" pitchFamily="34" charset="0"/>
            </a:endParaRPr>
          </a:p>
          <a:p>
            <a:pPr marL="457200" indent="-457200" algn="r" rtl="1" eaLnBrk="0" hangingPunct="0">
              <a:buClr>
                <a:schemeClr val="accent2">
                  <a:lumMod val="75000"/>
                </a:schemeClr>
              </a:buClr>
              <a:buFont typeface="Wingdings" panose="05000000000000000000" pitchFamily="2" charset="2"/>
              <a:buChar char="ü"/>
              <a:defRPr/>
            </a:pPr>
            <a:r>
              <a:rPr lang="en-GB" sz="3200" dirty="0">
                <a:solidFill>
                  <a:srgbClr val="FFFF00"/>
                </a:solidFill>
                <a:latin typeface="Times New Roman" pitchFamily="18" charset="0"/>
                <a:cs typeface="Arial" pitchFamily="34" charset="0"/>
              </a:rPr>
              <a:t> </a:t>
            </a:r>
            <a:r>
              <a:rPr lang="he-IL" sz="3200" dirty="0" err="1" smtClean="0">
                <a:solidFill>
                  <a:srgbClr val="FFFF00"/>
                </a:solidFill>
                <a:latin typeface="Times New Roman" pitchFamily="18" charset="0"/>
                <a:cs typeface="Arial" pitchFamily="34" charset="0"/>
              </a:rPr>
              <a:t>היפראנדרוגניזם</a:t>
            </a:r>
            <a:r>
              <a:rPr lang="he-IL" sz="3200" dirty="0" smtClean="0">
                <a:solidFill>
                  <a:srgbClr val="FFFF00"/>
                </a:solidFill>
                <a:latin typeface="Times New Roman" pitchFamily="18" charset="0"/>
                <a:cs typeface="Arial" pitchFamily="34" charset="0"/>
              </a:rPr>
              <a:t> קליני או ביוכימי</a:t>
            </a:r>
            <a:endParaRPr lang="en-GB" sz="1000" dirty="0">
              <a:solidFill>
                <a:srgbClr val="FFFF00"/>
              </a:solidFill>
              <a:latin typeface="Times New Roman" pitchFamily="18" charset="0"/>
              <a:cs typeface="Arial" pitchFamily="34" charset="0"/>
            </a:endParaRPr>
          </a:p>
          <a:p>
            <a:pPr marL="171450" indent="-171450" algn="r" rtl="1" eaLnBrk="0" hangingPunct="0">
              <a:buClr>
                <a:schemeClr val="accent2">
                  <a:lumMod val="75000"/>
                </a:schemeClr>
              </a:buClr>
              <a:buFont typeface="Wingdings" panose="05000000000000000000" pitchFamily="2" charset="2"/>
              <a:buChar char="ü"/>
              <a:defRPr/>
            </a:pPr>
            <a:endParaRPr lang="en-GB" sz="1000" dirty="0">
              <a:solidFill>
                <a:srgbClr val="FFFF00"/>
              </a:solidFill>
              <a:latin typeface="Times New Roman" pitchFamily="18" charset="0"/>
              <a:cs typeface="Arial" pitchFamily="34" charset="0"/>
            </a:endParaRPr>
          </a:p>
          <a:p>
            <a:pPr marL="171450" indent="-171450" algn="r" rtl="1" eaLnBrk="0" hangingPunct="0">
              <a:buClr>
                <a:schemeClr val="accent2">
                  <a:lumMod val="75000"/>
                </a:schemeClr>
              </a:buClr>
              <a:buFont typeface="Wingdings" panose="05000000000000000000" pitchFamily="2" charset="2"/>
              <a:buChar char="ü"/>
              <a:defRPr/>
            </a:pPr>
            <a:endParaRPr lang="en-GB" sz="1000" dirty="0">
              <a:solidFill>
                <a:srgbClr val="FFFF00"/>
              </a:solidFill>
              <a:latin typeface="Times New Roman" pitchFamily="18" charset="0"/>
              <a:cs typeface="Arial" pitchFamily="34" charset="0"/>
            </a:endParaRPr>
          </a:p>
          <a:p>
            <a:pPr marL="457200" indent="-457200" algn="r" rtl="1" eaLnBrk="0" hangingPunct="0">
              <a:buClr>
                <a:schemeClr val="accent2">
                  <a:lumMod val="75000"/>
                </a:schemeClr>
              </a:buClr>
              <a:buFont typeface="Wingdings" panose="05000000000000000000" pitchFamily="2" charset="2"/>
              <a:buChar char="ü"/>
              <a:defRPr/>
            </a:pPr>
            <a:r>
              <a:rPr lang="en-GB" sz="3200" dirty="0">
                <a:solidFill>
                  <a:srgbClr val="FFFF00"/>
                </a:solidFill>
                <a:latin typeface="Times New Roman" pitchFamily="18" charset="0"/>
                <a:cs typeface="Arial" pitchFamily="34" charset="0"/>
              </a:rPr>
              <a:t> </a:t>
            </a:r>
            <a:r>
              <a:rPr lang="he-IL" sz="3200" dirty="0" smtClean="0">
                <a:solidFill>
                  <a:srgbClr val="FFFF00"/>
                </a:solidFill>
                <a:latin typeface="Times New Roman" pitchFamily="18" charset="0"/>
                <a:cs typeface="Arial" pitchFamily="34" charset="0"/>
              </a:rPr>
              <a:t>שחלות פוליציסטיות</a:t>
            </a:r>
            <a:endParaRPr lang="en-GB" sz="3200" dirty="0">
              <a:solidFill>
                <a:srgbClr val="FFFF00"/>
              </a:solidFill>
              <a:latin typeface="Times New Roman" pitchFamily="18" charset="0"/>
              <a:cs typeface="Arial" pitchFamily="34" charset="0"/>
            </a:endParaRPr>
          </a:p>
          <a:p>
            <a:pPr algn="r" rtl="1" eaLnBrk="0" hangingPunct="0">
              <a:buFontTx/>
              <a:buBlip>
                <a:blip r:embed="rId2"/>
              </a:buBlip>
              <a:defRPr/>
            </a:pPr>
            <a:endParaRPr lang="en-GB" sz="3200" dirty="0">
              <a:solidFill>
                <a:srgbClr val="FFFF00"/>
              </a:solidFill>
              <a:latin typeface="Times New Roman" pitchFamily="18" charset="0"/>
              <a:cs typeface="Arial" pitchFamily="34" charset="0"/>
            </a:endParaRPr>
          </a:p>
          <a:p>
            <a:pPr algn="r" rtl="1" eaLnBrk="0" hangingPunct="0">
              <a:defRPr/>
            </a:pPr>
            <a:r>
              <a:rPr lang="en-GB" sz="3200" dirty="0">
                <a:solidFill>
                  <a:srgbClr val="FFFF00"/>
                </a:solidFill>
                <a:latin typeface="Times New Roman" pitchFamily="18" charset="0"/>
                <a:cs typeface="Arial" pitchFamily="34" charset="0"/>
              </a:rPr>
              <a:t>   </a:t>
            </a:r>
            <a:r>
              <a:rPr lang="he-IL" sz="3200" dirty="0" smtClean="0">
                <a:solidFill>
                  <a:srgbClr val="FFFF00"/>
                </a:solidFill>
                <a:latin typeface="Times New Roman" pitchFamily="18" charset="0"/>
                <a:cs typeface="Arial" pitchFamily="34" charset="0"/>
              </a:rPr>
              <a:t>לשלול אבחנות אחרות</a:t>
            </a:r>
            <a:r>
              <a:rPr lang="en-GB" sz="3200" dirty="0">
                <a:solidFill>
                  <a:srgbClr val="FFFF00"/>
                </a:solidFill>
                <a:latin typeface="Times New Roman" pitchFamily="18" charset="0"/>
                <a:cs typeface="Arial" pitchFamily="34" charset="0"/>
              </a:rPr>
              <a:t>	</a:t>
            </a:r>
          </a:p>
          <a:p>
            <a:pPr algn="r" rtl="1" eaLnBrk="0" hangingPunct="0">
              <a:defRPr/>
            </a:pPr>
            <a:r>
              <a:rPr lang="en-GB" sz="2800" b="1" dirty="0">
                <a:latin typeface="Times New Roman" pitchFamily="18" charset="0"/>
                <a:cs typeface="Arial" pitchFamily="34" charset="0"/>
              </a:rPr>
              <a:t>					</a:t>
            </a: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Text Box 1"/>
          <p:cNvSpPr txBox="1">
            <a:spLocks noChangeArrowheads="1"/>
          </p:cNvSpPr>
          <p:nvPr/>
        </p:nvSpPr>
        <p:spPr bwMode="auto">
          <a:xfrm>
            <a:off x="671040" y="573481"/>
            <a:ext cx="7804800" cy="1144800"/>
          </a:xfrm>
          <a:prstGeom prst="rect">
            <a:avLst/>
          </a:prstGeom>
          <a:noFill/>
          <a:ln w="9525">
            <a:noFill/>
            <a:miter lim="800000"/>
            <a:headEnd/>
            <a:tailEnd/>
          </a:ln>
        </p:spPr>
        <p:txBody>
          <a:bodyPr lIns="0" tIns="0" rIns="0" bIns="0"/>
          <a:lstStyle/>
          <a:p>
            <a:pPr>
              <a:lnSpc>
                <a:spcPct val="97000"/>
              </a:lnSpc>
              <a:buClr>
                <a:srgbClr val="FFFFFF"/>
              </a:buClr>
              <a:buSzPct val="45000"/>
              <a:tabLst>
                <a:tab pos="656650" algn="l"/>
                <a:tab pos="1313299" algn="l"/>
                <a:tab pos="1969949" algn="l"/>
                <a:tab pos="2626599" algn="l"/>
                <a:tab pos="3283248" algn="l"/>
                <a:tab pos="3939898" algn="l"/>
                <a:tab pos="4596548" algn="l"/>
                <a:tab pos="5253198" algn="l"/>
                <a:tab pos="5909847" algn="l"/>
                <a:tab pos="6566497" algn="l"/>
                <a:tab pos="7223147" algn="l"/>
              </a:tabLst>
            </a:pPr>
            <a:r>
              <a:rPr lang="en-GB" sz="1633" b="1" dirty="0" smtClean="0">
                <a:solidFill>
                  <a:srgbClr val="FFC000"/>
                </a:solidFill>
                <a:latin typeface="Arial" charset="0"/>
              </a:rPr>
              <a:t>Original Article</a:t>
            </a:r>
            <a:r>
              <a:rPr lang="en-GB" sz="2540" b="1" dirty="0" smtClean="0">
                <a:solidFill>
                  <a:srgbClr val="FFC000"/>
                </a:solidFill>
                <a:latin typeface="Arial" charset="0"/>
              </a:rPr>
              <a:t> </a:t>
            </a:r>
            <a:r>
              <a:rPr lang="en-GB" sz="2540" b="1" dirty="0" smtClean="0">
                <a:solidFill>
                  <a:srgbClr val="FFFFFF"/>
                </a:solidFill>
                <a:latin typeface="Arial" charset="0"/>
              </a:rPr>
              <a:t/>
            </a:r>
            <a:br>
              <a:rPr lang="en-GB" sz="2540" b="1" dirty="0" smtClean="0">
                <a:solidFill>
                  <a:srgbClr val="FFFFFF"/>
                </a:solidFill>
                <a:latin typeface="Arial" charset="0"/>
              </a:rPr>
            </a:br>
            <a:r>
              <a:rPr lang="en-GB" sz="2540" dirty="0" err="1" smtClean="0">
                <a:solidFill>
                  <a:srgbClr val="FFC000"/>
                </a:solidFill>
                <a:latin typeface="Arial" charset="0"/>
              </a:rPr>
              <a:t>Letrozole</a:t>
            </a:r>
            <a:r>
              <a:rPr lang="en-GB" sz="2540" dirty="0" smtClean="0">
                <a:solidFill>
                  <a:srgbClr val="FFC000"/>
                </a:solidFill>
                <a:latin typeface="Arial" charset="0"/>
              </a:rPr>
              <a:t> versus Clomiphene for Infertility in the Polycystic Ovary Syndrome</a:t>
            </a:r>
            <a:endParaRPr lang="en-GB" sz="2540" dirty="0">
              <a:solidFill>
                <a:srgbClr val="FFC000"/>
              </a:solidFill>
              <a:latin typeface="Arial" charset="0"/>
            </a:endParaRPr>
          </a:p>
        </p:txBody>
      </p:sp>
      <p:sp>
        <p:nvSpPr>
          <p:cNvPr id="3074" name="Text Box 2"/>
          <p:cNvSpPr txBox="1">
            <a:spLocks noChangeArrowheads="1"/>
          </p:cNvSpPr>
          <p:nvPr/>
        </p:nvSpPr>
        <p:spPr bwMode="auto">
          <a:xfrm>
            <a:off x="669601" y="2357858"/>
            <a:ext cx="7804800" cy="2740320"/>
          </a:xfrm>
          <a:prstGeom prst="rect">
            <a:avLst/>
          </a:prstGeom>
          <a:noFill/>
          <a:ln w="9525">
            <a:noFill/>
            <a:miter lim="800000"/>
            <a:headEnd/>
            <a:tailEnd/>
          </a:ln>
        </p:spPr>
        <p:txBody>
          <a:bodyPr lIns="0" tIns="0" rIns="0" bIns="0"/>
          <a:lstStyle/>
          <a:p>
            <a:pPr algn="ctr">
              <a:lnSpc>
                <a:spcPct val="97000"/>
              </a:lnSpc>
              <a:buClr>
                <a:srgbClr val="FFFFFF"/>
              </a:buClr>
              <a:buSzPct val="45000"/>
              <a:tabLst>
                <a:tab pos="656650" algn="l"/>
                <a:tab pos="1313299" algn="l"/>
                <a:tab pos="1969949" algn="l"/>
                <a:tab pos="2626599" algn="l"/>
                <a:tab pos="3283248" algn="l"/>
                <a:tab pos="3939898" algn="l"/>
                <a:tab pos="4596548" algn="l"/>
                <a:tab pos="5253198" algn="l"/>
                <a:tab pos="5909847" algn="l"/>
                <a:tab pos="6566497" algn="l"/>
                <a:tab pos="7223147" algn="l"/>
              </a:tabLst>
            </a:pPr>
            <a:r>
              <a:rPr lang="en-GB" sz="1633" dirty="0" err="1">
                <a:solidFill>
                  <a:srgbClr val="FFFFFF"/>
                </a:solidFill>
                <a:latin typeface="Arial" charset="0"/>
              </a:rPr>
              <a:t>Richard S. Legro, M.D., Robert G. Brzyski, M.D., Ph.D., Michael P. Diamond, M.D., Christos Coutifaris, M.D., Ph.D., William D. Schlaff, M.D., Peter Casson, M.D., Gregory M. Christman, M.D., Hao Huang, M.D., M.P.H., Qingshang Yan, Ph.D., Ruben Alvero, M.D., Daniel J. Haisenleder, Ph.D., Kurt T. Barnhart, M.D., G. Wright Bates, M.D., Rebecca Usadi, M.D., Scott Lucidi, M.D., Valerie Baker, M.D., J.C. Trussell, M.D., Stephen A. Krawetz, Ph.D., Peter Snyder, M.D., Dana Ohl, M.D., Nanette Santoro, M.D., Esther Eisenberg, M.D., M.P.H., Heping Zhang, Ph.D., for the NICHD Reproductive Medicine Network</a:t>
            </a:r>
            <a:endParaRPr lang="en-GB" sz="1633" dirty="0">
              <a:solidFill>
                <a:srgbClr val="FFFFFF"/>
              </a:solidFill>
              <a:latin typeface="Arial" charset="0"/>
            </a:endParaRPr>
          </a:p>
        </p:txBody>
      </p:sp>
      <p:sp>
        <p:nvSpPr>
          <p:cNvPr id="3075" name="Text Box 3"/>
          <p:cNvSpPr txBox="1">
            <a:spLocks noChangeArrowheads="1"/>
          </p:cNvSpPr>
          <p:nvPr/>
        </p:nvSpPr>
        <p:spPr bwMode="auto">
          <a:xfrm>
            <a:off x="669601" y="5118121"/>
            <a:ext cx="7804800" cy="731162"/>
          </a:xfrm>
          <a:prstGeom prst="rect">
            <a:avLst/>
          </a:prstGeom>
          <a:noFill/>
          <a:ln w="9525">
            <a:noFill/>
            <a:miter lim="800000"/>
            <a:headEnd/>
            <a:tailEnd/>
          </a:ln>
        </p:spPr>
        <p:txBody>
          <a:bodyPr lIns="0" tIns="0" rIns="0" bIns="0">
            <a:spAutoFit/>
          </a:bodyPr>
          <a:lstStyle/>
          <a:p>
            <a:pPr algn="ctr">
              <a:lnSpc>
                <a:spcPct val="97000"/>
              </a:lnSpc>
              <a:buClr>
                <a:srgbClr val="FFFFFF"/>
              </a:buClr>
              <a:buSzPct val="45000"/>
              <a:tabLst>
                <a:tab pos="656650" algn="l"/>
                <a:tab pos="1313299" algn="l"/>
                <a:tab pos="1969949" algn="l"/>
                <a:tab pos="2626599" algn="l"/>
                <a:tab pos="3283248" algn="l"/>
                <a:tab pos="3939898" algn="l"/>
                <a:tab pos="4596548" algn="l"/>
                <a:tab pos="5253198" algn="l"/>
                <a:tab pos="5909847" algn="l"/>
                <a:tab pos="6566497" algn="l"/>
                <a:tab pos="7223147" algn="l"/>
              </a:tabLst>
            </a:pPr>
            <a:r>
              <a:rPr lang="en-GB" sz="1633" dirty="0">
                <a:solidFill>
                  <a:srgbClr val="FFFF00"/>
                </a:solidFill>
                <a:latin typeface="Arial" charset="0"/>
              </a:rPr>
              <a:t>N Engl J Med</a:t>
            </a:r>
          </a:p>
          <a:p>
            <a:pPr algn="ctr">
              <a:lnSpc>
                <a:spcPct val="97000"/>
              </a:lnSpc>
              <a:buClr>
                <a:srgbClr val="FFFFFF"/>
              </a:buClr>
              <a:buSzPct val="45000"/>
              <a:tabLst>
                <a:tab pos="656650" algn="l"/>
                <a:tab pos="1313299" algn="l"/>
                <a:tab pos="1969949" algn="l"/>
                <a:tab pos="2626599" algn="l"/>
                <a:tab pos="3283248" algn="l"/>
                <a:tab pos="3939898" algn="l"/>
                <a:tab pos="4596548" algn="l"/>
                <a:tab pos="5253198" algn="l"/>
                <a:tab pos="5909847" algn="l"/>
                <a:tab pos="6566497" algn="l"/>
                <a:tab pos="7223147" algn="l"/>
              </a:tabLst>
            </a:pPr>
            <a:r>
              <a:rPr lang="en-GB" sz="1633" dirty="0">
                <a:solidFill>
                  <a:srgbClr val="FFFF00"/>
                </a:solidFill>
                <a:latin typeface="Arial" charset="0"/>
              </a:rPr>
              <a:t>Volume 371(2):119-129</a:t>
            </a:r>
          </a:p>
          <a:p>
            <a:pPr algn="ctr">
              <a:lnSpc>
                <a:spcPct val="97000"/>
              </a:lnSpc>
              <a:buClr>
                <a:srgbClr val="FFFFFF"/>
              </a:buClr>
              <a:buSzPct val="45000"/>
              <a:tabLst>
                <a:tab pos="656650" algn="l"/>
                <a:tab pos="1313299" algn="l"/>
                <a:tab pos="1969949" algn="l"/>
                <a:tab pos="2626599" algn="l"/>
                <a:tab pos="3283248" algn="l"/>
                <a:tab pos="3939898" algn="l"/>
                <a:tab pos="4596548" algn="l"/>
                <a:tab pos="5253198" algn="l"/>
                <a:tab pos="5909847" algn="l"/>
                <a:tab pos="6566497" algn="l"/>
                <a:tab pos="7223147" algn="l"/>
              </a:tabLst>
            </a:pPr>
            <a:r>
              <a:rPr lang="en-GB" sz="1633" dirty="0">
                <a:solidFill>
                  <a:srgbClr val="FFFF00"/>
                </a:solidFill>
                <a:latin typeface="Arial" charset="0"/>
              </a:rPr>
              <a:t>July 10, 2014</a:t>
            </a:r>
          </a:p>
        </p:txBody>
      </p:sp>
      <p:pic>
        <p:nvPicPr>
          <p:cNvPr id="3076" name="Picture 4"/>
          <p:cNvPicPr>
            <a:picLocks noChangeAspect="1" noChangeArrowheads="1"/>
          </p:cNvPicPr>
          <p:nvPr/>
        </p:nvPicPr>
        <p:blipFill>
          <a:blip r:embed="rId3" cstate="print"/>
          <a:srcRect/>
          <a:stretch>
            <a:fillRect/>
          </a:stretch>
        </p:blipFill>
        <p:spPr bwMode="auto">
          <a:xfrm>
            <a:off x="6311521" y="6270120"/>
            <a:ext cx="2566080" cy="432000"/>
          </a:xfrm>
          <a:prstGeom prst="rect">
            <a:avLst/>
          </a:prstGeom>
          <a:noFill/>
        </p:spPr>
      </p:pic>
      <p:sp>
        <p:nvSpPr>
          <p:cNvPr id="2" name="מציין מיקום של מספר שקופית 1"/>
          <p:cNvSpPr>
            <a:spLocks noGrp="1"/>
          </p:cNvSpPr>
          <p:nvPr>
            <p:ph type="sldNum" sz="quarter" idx="12"/>
          </p:nvPr>
        </p:nvSpPr>
        <p:spPr/>
        <p:txBody>
          <a:bodyPr/>
          <a:lstStyle/>
          <a:p>
            <a:fld id="{A5704188-63F7-4211-8A5F-2D2BA01C8DF9}" type="slidenum">
              <a:rPr lang="en-GB" smtClean="0"/>
              <a:t>20</a:t>
            </a:fld>
            <a:endParaRPr lang="en-GB"/>
          </a:p>
        </p:txBody>
      </p:sp>
    </p:spTree>
    <p:extLst>
      <p:ext uri="{BB962C8B-B14F-4D97-AF65-F5344CB8AC3E}">
        <p14:creationId xmlns:p14="http://schemas.microsoft.com/office/powerpoint/2010/main" val="329959459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671040" y="635986"/>
            <a:ext cx="7804800" cy="537391"/>
          </a:xfrm>
          <a:prstGeom prst="rect">
            <a:avLst/>
          </a:prstGeom>
          <a:noFill/>
          <a:ln w="9525">
            <a:noFill/>
            <a:miter lim="800000"/>
            <a:headEnd/>
            <a:tailEnd/>
          </a:ln>
        </p:spPr>
        <p:txBody>
          <a:bodyPr lIns="0" tIns="0" rIns="0" bIns="0" anchor="ctr">
            <a:spAutoFit/>
          </a:bodyPr>
          <a:lstStyle/>
          <a:p>
            <a:pPr algn="ctr" rtl="1">
              <a:lnSpc>
                <a:spcPct val="97000"/>
              </a:lnSpc>
              <a:buClr>
                <a:srgbClr val="FFFFFF"/>
              </a:buClr>
              <a:buSzPct val="45000"/>
              <a:tabLst>
                <a:tab pos="656650" algn="l"/>
                <a:tab pos="1313299" algn="l"/>
                <a:tab pos="1969949" algn="l"/>
                <a:tab pos="2626599" algn="l"/>
                <a:tab pos="3283248" algn="l"/>
                <a:tab pos="3939898" algn="l"/>
                <a:tab pos="4596548" algn="l"/>
                <a:tab pos="5253198" algn="l"/>
                <a:tab pos="5909847" algn="l"/>
                <a:tab pos="6566497" algn="l"/>
                <a:tab pos="7223147" algn="l"/>
              </a:tabLst>
            </a:pPr>
            <a:r>
              <a:rPr lang="he-IL" sz="3600" dirty="0" smtClean="0">
                <a:solidFill>
                  <a:srgbClr val="FFC000"/>
                </a:solidFill>
                <a:latin typeface="Arial" panose="020B0604020202020204" pitchFamily="34" charset="0"/>
                <a:cs typeface="Arial" panose="020B0604020202020204" pitchFamily="34" charset="0"/>
              </a:rPr>
              <a:t>סיכום המחקר</a:t>
            </a:r>
            <a:endParaRPr lang="en-GB" sz="3600" dirty="0">
              <a:solidFill>
                <a:srgbClr val="FFC000"/>
              </a:solidFill>
              <a:latin typeface="Arial" panose="020B0604020202020204" pitchFamily="34" charset="0"/>
              <a:cs typeface="Arial" panose="020B0604020202020204" pitchFamily="34" charset="0"/>
            </a:endParaRPr>
          </a:p>
        </p:txBody>
      </p:sp>
      <p:sp>
        <p:nvSpPr>
          <p:cNvPr id="4098" name="Rectangle 2"/>
          <p:cNvSpPr>
            <a:spLocks noGrp="1" noChangeArrowheads="1"/>
          </p:cNvSpPr>
          <p:nvPr>
            <p:ph type="body"/>
          </p:nvPr>
        </p:nvSpPr>
        <p:spPr>
          <a:xfrm>
            <a:off x="671041" y="1405801"/>
            <a:ext cx="7807680" cy="4754880"/>
          </a:xfrm>
          <a:ln/>
        </p:spPr>
        <p:txBody>
          <a:bodyPr anchor="t">
            <a:normAutofit/>
          </a:bodyPr>
          <a:lstStyle/>
          <a:p>
            <a:pPr marL="440822" indent="-342900" rtl="0">
              <a:lnSpc>
                <a:spcPct val="92000"/>
              </a:lnSpc>
              <a:spcAft>
                <a:spcPts val="806"/>
              </a:spcAft>
              <a:buClr>
                <a:srgbClr val="00B0F0"/>
              </a:buClr>
              <a:buSzPct val="100000"/>
              <a:buFont typeface="Wingdings" panose="05000000000000000000" pitchFamily="2" charset="2"/>
              <a:buChar char="ü"/>
              <a:tabLst>
                <a:tab pos="656650" algn="l"/>
                <a:tab pos="1313299" algn="l"/>
                <a:tab pos="1969949" algn="l"/>
                <a:tab pos="2626599" algn="l"/>
                <a:tab pos="3283248" algn="l"/>
                <a:tab pos="3939898" algn="l"/>
                <a:tab pos="4596548" algn="l"/>
                <a:tab pos="5253198" algn="l"/>
                <a:tab pos="5909847" algn="l"/>
                <a:tab pos="6566497" algn="l"/>
                <a:tab pos="7223147" algn="l"/>
              </a:tabLst>
            </a:pPr>
            <a:r>
              <a:rPr lang="en-GB" sz="2400" dirty="0">
                <a:solidFill>
                  <a:srgbClr val="FFFF00"/>
                </a:solidFill>
                <a:latin typeface="Arial" charset="0"/>
              </a:rPr>
              <a:t>This double-blind, multicenter, randomized trial showed that letrozole, as compared with clomiphene, was associated with higher live-birth and ovulation rates among infertile women with the polycystic ovary syndrome.</a:t>
            </a:r>
          </a:p>
        </p:txBody>
      </p:sp>
      <p:pic>
        <p:nvPicPr>
          <p:cNvPr id="4099" name="Picture 3"/>
          <p:cNvPicPr>
            <a:picLocks noChangeAspect="1" noChangeArrowheads="1"/>
          </p:cNvPicPr>
          <p:nvPr/>
        </p:nvPicPr>
        <p:blipFill>
          <a:blip r:embed="rId3" cstate="print"/>
          <a:srcRect/>
          <a:stretch>
            <a:fillRect/>
          </a:stretch>
        </p:blipFill>
        <p:spPr bwMode="auto">
          <a:xfrm>
            <a:off x="6311521" y="6270120"/>
            <a:ext cx="2566080" cy="432000"/>
          </a:xfrm>
          <a:prstGeom prst="rect">
            <a:avLst/>
          </a:prstGeom>
          <a:noFill/>
        </p:spPr>
      </p:pic>
      <p:sp>
        <p:nvSpPr>
          <p:cNvPr id="2" name="מציין מיקום של מספר שקופית 1"/>
          <p:cNvSpPr>
            <a:spLocks noGrp="1"/>
          </p:cNvSpPr>
          <p:nvPr>
            <p:ph type="sldNum" sz="quarter" idx="12"/>
          </p:nvPr>
        </p:nvSpPr>
        <p:spPr/>
        <p:txBody>
          <a:bodyPr/>
          <a:lstStyle/>
          <a:p>
            <a:fld id="{A5704188-63F7-4211-8A5F-2D2BA01C8DF9}" type="slidenum">
              <a:rPr lang="en-GB" smtClean="0"/>
              <a:t>21</a:t>
            </a:fld>
            <a:endParaRPr lang="en-GB"/>
          </a:p>
        </p:txBody>
      </p:sp>
    </p:spTree>
    <p:extLst>
      <p:ext uri="{BB962C8B-B14F-4D97-AF65-F5344CB8AC3E}">
        <p14:creationId xmlns:p14="http://schemas.microsoft.com/office/powerpoint/2010/main" val="407002499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Text Box 1"/>
          <p:cNvSpPr txBox="1">
            <a:spLocks noChangeArrowheads="1"/>
          </p:cNvSpPr>
          <p:nvPr/>
        </p:nvSpPr>
        <p:spPr bwMode="auto">
          <a:xfrm>
            <a:off x="325441" y="381961"/>
            <a:ext cx="8494560" cy="358240"/>
          </a:xfrm>
          <a:prstGeom prst="rect">
            <a:avLst/>
          </a:prstGeom>
          <a:noFill/>
          <a:ln w="9525">
            <a:noFill/>
            <a:miter lim="800000"/>
            <a:headEnd/>
            <a:tailEnd/>
          </a:ln>
        </p:spPr>
        <p:txBody>
          <a:bodyPr lIns="0" tIns="0" rIns="0" bIns="0">
            <a:spAutoFit/>
          </a:bodyPr>
          <a:lstStyle/>
          <a:p>
            <a:pPr algn="ctr">
              <a:lnSpc>
                <a:spcPct val="97000"/>
              </a:lnSpc>
              <a:buClr>
                <a:srgbClr val="FFFFFF"/>
              </a:buClr>
              <a:buSzPct val="45000"/>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GB" sz="2400" dirty="0" err="1">
                <a:solidFill>
                  <a:srgbClr val="FFC000"/>
                </a:solidFill>
                <a:latin typeface="Arial" charset="0"/>
              </a:rPr>
              <a:t>Kaplan–Meier Curves for Live Birth</a:t>
            </a:r>
            <a:r>
              <a:rPr lang="en-GB" sz="2000" b="1" dirty="0" err="1">
                <a:solidFill>
                  <a:srgbClr val="FFC000"/>
                </a:solidFill>
                <a:latin typeface="Arial" charset="0"/>
              </a:rPr>
              <a:t>.</a:t>
            </a:r>
            <a:endParaRPr lang="en-GB" sz="2000" b="1" dirty="0">
              <a:solidFill>
                <a:srgbClr val="FFC000"/>
              </a:solidFill>
              <a:latin typeface="Arial" charset="0"/>
            </a:endParaRPr>
          </a:p>
        </p:txBody>
      </p:sp>
      <p:pic>
        <p:nvPicPr>
          <p:cNvPr id="5122" name="Picture 2"/>
          <p:cNvPicPr>
            <a:picLocks noChangeAspect="1" noChangeArrowheads="1"/>
          </p:cNvPicPr>
          <p:nvPr/>
        </p:nvPicPr>
        <p:blipFill>
          <a:blip r:embed="rId3" cstate="print"/>
          <a:srcRect/>
          <a:stretch>
            <a:fillRect/>
          </a:stretch>
        </p:blipFill>
        <p:spPr bwMode="auto">
          <a:xfrm>
            <a:off x="6311521" y="6270120"/>
            <a:ext cx="2566080" cy="432000"/>
          </a:xfrm>
          <a:prstGeom prst="rect">
            <a:avLst/>
          </a:prstGeom>
          <a:noFill/>
        </p:spPr>
      </p:pic>
      <p:sp>
        <p:nvSpPr>
          <p:cNvPr id="5124" name="Text Box 4"/>
          <p:cNvSpPr txBox="1">
            <a:spLocks noChangeArrowheads="1"/>
          </p:cNvSpPr>
          <p:nvPr/>
        </p:nvSpPr>
        <p:spPr bwMode="auto">
          <a:xfrm>
            <a:off x="1026250" y="5972042"/>
            <a:ext cx="7071341" cy="162609"/>
          </a:xfrm>
          <a:prstGeom prst="rect">
            <a:avLst/>
          </a:prstGeom>
          <a:noFill/>
          <a:ln w="9525">
            <a:noFill/>
            <a:miter lim="800000"/>
            <a:headEnd/>
            <a:tailEnd/>
          </a:ln>
        </p:spPr>
        <p:txBody>
          <a:bodyPr lIns="0" tIns="0" rIns="0" bIns="0">
            <a:spAutoFit/>
          </a:bodyPr>
          <a:lstStyle/>
          <a:p>
            <a:pPr>
              <a:lnSpc>
                <a:spcPct val="97000"/>
              </a:lnSpc>
              <a:buClr>
                <a:srgbClr val="FFFFFF"/>
              </a:buClr>
              <a:buSzPct val="45000"/>
              <a:tabLst>
                <a:tab pos="656650" algn="l"/>
                <a:tab pos="1313299" algn="l"/>
                <a:tab pos="1969949" algn="l"/>
                <a:tab pos="2626599" algn="l"/>
                <a:tab pos="3283248" algn="l"/>
              </a:tabLst>
            </a:pPr>
            <a:r>
              <a:rPr lang="en-GB" sz="1089" b="1">
                <a:solidFill>
                  <a:srgbClr val="FFFFFF"/>
                </a:solidFill>
                <a:latin typeface="Arial" charset="0"/>
              </a:rPr>
              <a:t>Legro RS et al. N Engl J Med 2014;371:119-129</a:t>
            </a:r>
            <a:endParaRPr lang="en-GB" sz="1089" b="1" dirty="0">
              <a:solidFill>
                <a:srgbClr val="FFFFFF"/>
              </a:solidFill>
              <a:latin typeface="Arial" charset="0"/>
            </a:endParaRPr>
          </a:p>
        </p:txBody>
      </p:sp>
      <p:pic>
        <p:nvPicPr>
          <p:cNvPr id="6" name="Picture 5" descr="Image"/>
          <p:cNvPicPr>
            <a:picLocks noChangeAspect="1"/>
          </p:cNvPicPr>
          <p:nvPr/>
        </p:nvPicPr>
        <p:blipFill>
          <a:blip r:embed="rId4" cstate="print"/>
          <a:stretch>
            <a:fillRect/>
          </a:stretch>
        </p:blipFill>
        <p:spPr>
          <a:xfrm>
            <a:off x="1026250" y="933480"/>
            <a:ext cx="7071341" cy="4976640"/>
          </a:xfrm>
          <a:prstGeom prst="rect">
            <a:avLst/>
          </a:prstGeom>
        </p:spPr>
      </p:pic>
      <p:sp>
        <p:nvSpPr>
          <p:cNvPr id="2" name="מציין מיקום של מספר שקופית 1"/>
          <p:cNvSpPr>
            <a:spLocks noGrp="1"/>
          </p:cNvSpPr>
          <p:nvPr>
            <p:ph type="sldNum" sz="quarter" idx="12"/>
          </p:nvPr>
        </p:nvSpPr>
        <p:spPr/>
        <p:txBody>
          <a:bodyPr/>
          <a:lstStyle/>
          <a:p>
            <a:fld id="{A5704188-63F7-4211-8A5F-2D2BA01C8DF9}" type="slidenum">
              <a:rPr lang="en-GB" smtClean="0"/>
              <a:t>22</a:t>
            </a:fld>
            <a:endParaRPr lang="en-GB"/>
          </a:p>
        </p:txBody>
      </p:sp>
    </p:spTree>
    <p:extLst>
      <p:ext uri="{BB962C8B-B14F-4D97-AF65-F5344CB8AC3E}">
        <p14:creationId xmlns:p14="http://schemas.microsoft.com/office/powerpoint/2010/main" val="149132323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Text Box 1"/>
          <p:cNvSpPr txBox="1">
            <a:spLocks noChangeArrowheads="1"/>
          </p:cNvSpPr>
          <p:nvPr/>
        </p:nvSpPr>
        <p:spPr bwMode="auto">
          <a:xfrm>
            <a:off x="325441" y="381961"/>
            <a:ext cx="3002400" cy="1194173"/>
          </a:xfrm>
          <a:prstGeom prst="rect">
            <a:avLst/>
          </a:prstGeom>
          <a:noFill/>
          <a:ln w="9525">
            <a:noFill/>
            <a:miter lim="800000"/>
            <a:headEnd/>
            <a:tailEnd/>
          </a:ln>
        </p:spPr>
        <p:txBody>
          <a:bodyPr wrap="square" lIns="0" tIns="0" rIns="0" bIns="0">
            <a:spAutoFit/>
          </a:bodyPr>
          <a:lstStyle/>
          <a:p>
            <a:pPr>
              <a:lnSpc>
                <a:spcPct val="97000"/>
              </a:lnSpc>
              <a:buClr>
                <a:srgbClr val="FFFFFF"/>
              </a:buClr>
              <a:buSzPct val="45000"/>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GB" sz="2000" dirty="0">
                <a:solidFill>
                  <a:srgbClr val="FFC000"/>
                </a:solidFill>
                <a:latin typeface="Arial" charset="0"/>
              </a:rPr>
              <a:t>Outcomes with Regard to Live Birth, Ovulation, Pregnancy, Pregnancy Loss, and Fecundity</a:t>
            </a:r>
            <a:r>
              <a:rPr lang="en-GB" sz="2000" b="1" dirty="0">
                <a:solidFill>
                  <a:srgbClr val="FFC000"/>
                </a:solidFill>
                <a:latin typeface="Arial" charset="0"/>
              </a:rPr>
              <a:t>.</a:t>
            </a:r>
          </a:p>
        </p:txBody>
      </p:sp>
      <p:pic>
        <p:nvPicPr>
          <p:cNvPr id="6" name="Picture 5" descr="Image"/>
          <p:cNvPicPr>
            <a:picLocks noChangeAspect="1"/>
          </p:cNvPicPr>
          <p:nvPr/>
        </p:nvPicPr>
        <p:blipFill>
          <a:blip r:embed="rId3" cstate="print"/>
          <a:stretch>
            <a:fillRect/>
          </a:stretch>
        </p:blipFill>
        <p:spPr>
          <a:xfrm>
            <a:off x="3258721" y="111560"/>
            <a:ext cx="5878529" cy="7665742"/>
          </a:xfrm>
          <a:prstGeom prst="rect">
            <a:avLst/>
          </a:prstGeom>
        </p:spPr>
      </p:pic>
      <p:sp>
        <p:nvSpPr>
          <p:cNvPr id="2" name="מלבן מעוגל 1"/>
          <p:cNvSpPr/>
          <p:nvPr/>
        </p:nvSpPr>
        <p:spPr bwMode="auto">
          <a:xfrm>
            <a:off x="3327840" y="940680"/>
            <a:ext cx="5736960" cy="552960"/>
          </a:xfrm>
          <a:prstGeom prst="roundRect">
            <a:avLst/>
          </a:prstGeom>
          <a:noFill/>
          <a:ln w="9525" cap="flat" cmpd="sng" algn="ctr">
            <a:solidFill>
              <a:schemeClr val="tx1"/>
            </a:solidFill>
            <a:prstDash val="solid"/>
            <a:round/>
            <a:headEnd type="none" w="med" len="med"/>
            <a:tailEnd type="none" w="med" len="med"/>
          </a:ln>
          <a:effectLst/>
        </p:spPr>
        <p:txBody>
          <a:bodyPr vert="horz" wrap="square" lIns="82944" tIns="41472" rIns="82944" bIns="41472" numCol="1" rtlCol="1" anchor="t" anchorCtr="0" compatLnSpc="1">
            <a:prstTxWarp prst="textNoShape">
              <a:avLst/>
            </a:prstTxWarp>
          </a:bodyPr>
          <a:lstStyle/>
          <a:p>
            <a:pPr defTabSz="829452" eaLnBrk="0" fontAlgn="base" hangingPunct="0">
              <a:spcBef>
                <a:spcPct val="0"/>
              </a:spcBef>
              <a:spcAft>
                <a:spcPct val="0"/>
              </a:spcAft>
            </a:pPr>
            <a:endParaRPr lang="he-IL" sz="2177">
              <a:latin typeface="Times New Roman" pitchFamily="16" charset="0"/>
            </a:endParaRPr>
          </a:p>
        </p:txBody>
      </p:sp>
      <p:sp>
        <p:nvSpPr>
          <p:cNvPr id="3" name="מלבן מעוגל 2"/>
          <p:cNvSpPr/>
          <p:nvPr/>
        </p:nvSpPr>
        <p:spPr>
          <a:xfrm>
            <a:off x="3327841" y="940680"/>
            <a:ext cx="5736959" cy="552960"/>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27841" y="4941168"/>
            <a:ext cx="5754687" cy="648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מציין מיקום של מספר שקופית 3"/>
          <p:cNvSpPr>
            <a:spLocks noGrp="1"/>
          </p:cNvSpPr>
          <p:nvPr>
            <p:ph type="sldNum" sz="quarter" idx="12"/>
          </p:nvPr>
        </p:nvSpPr>
        <p:spPr/>
        <p:txBody>
          <a:bodyPr/>
          <a:lstStyle/>
          <a:p>
            <a:fld id="{A5704188-63F7-4211-8A5F-2D2BA01C8DF9}" type="slidenum">
              <a:rPr lang="en-GB" smtClean="0"/>
              <a:t>23</a:t>
            </a:fld>
            <a:endParaRPr lang="en-GB"/>
          </a:p>
        </p:txBody>
      </p:sp>
    </p:spTree>
    <p:extLst>
      <p:ext uri="{BB962C8B-B14F-4D97-AF65-F5344CB8AC3E}">
        <p14:creationId xmlns:p14="http://schemas.microsoft.com/office/powerpoint/2010/main" val="412986832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Text Box 1"/>
          <p:cNvSpPr txBox="1">
            <a:spLocks noChangeArrowheads="1"/>
          </p:cNvSpPr>
          <p:nvPr/>
        </p:nvSpPr>
        <p:spPr bwMode="auto">
          <a:xfrm>
            <a:off x="325440" y="188640"/>
            <a:ext cx="8494560" cy="716478"/>
          </a:xfrm>
          <a:prstGeom prst="rect">
            <a:avLst/>
          </a:prstGeom>
          <a:noFill/>
          <a:ln w="9525">
            <a:noFill/>
            <a:miter lim="800000"/>
            <a:headEnd/>
            <a:tailEnd/>
          </a:ln>
        </p:spPr>
        <p:txBody>
          <a:bodyPr lIns="0" tIns="0" rIns="0" bIns="0">
            <a:spAutoFit/>
          </a:bodyPr>
          <a:lstStyle/>
          <a:p>
            <a:pPr algn="ctr">
              <a:lnSpc>
                <a:spcPct val="97000"/>
              </a:lnSpc>
              <a:buClr>
                <a:srgbClr val="FFFFFF"/>
              </a:buClr>
              <a:buSzPct val="45000"/>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GB" sz="2400" dirty="0" err="1">
                <a:solidFill>
                  <a:srgbClr val="FFFF00"/>
                </a:solidFill>
                <a:latin typeface="Arial" charset="0"/>
              </a:rPr>
              <a:t>All Serious Adverse Events, plus Other Adverse Events with Significant Differences between the Treatment Groups.</a:t>
            </a:r>
            <a:endParaRPr lang="en-GB" sz="2400" dirty="0">
              <a:solidFill>
                <a:srgbClr val="FFFF00"/>
              </a:solidFill>
              <a:latin typeface="Arial" charset="0"/>
            </a:endParaRPr>
          </a:p>
        </p:txBody>
      </p:sp>
      <p:pic>
        <p:nvPicPr>
          <p:cNvPr id="6" name="Picture 5" descr="Image"/>
          <p:cNvPicPr>
            <a:picLocks noChangeAspect="1"/>
          </p:cNvPicPr>
          <p:nvPr/>
        </p:nvPicPr>
        <p:blipFill>
          <a:blip r:embed="rId3" cstate="print"/>
          <a:stretch>
            <a:fillRect/>
          </a:stretch>
        </p:blipFill>
        <p:spPr>
          <a:xfrm>
            <a:off x="1945440" y="933480"/>
            <a:ext cx="5425454" cy="8094240"/>
          </a:xfrm>
          <a:prstGeom prst="rect">
            <a:avLst/>
          </a:prstGeom>
        </p:spPr>
      </p:pic>
      <p:sp>
        <p:nvSpPr>
          <p:cNvPr id="2" name="מלבן מעוגל 1"/>
          <p:cNvSpPr/>
          <p:nvPr/>
        </p:nvSpPr>
        <p:spPr bwMode="auto">
          <a:xfrm>
            <a:off x="1980720" y="5779080"/>
            <a:ext cx="5184000" cy="276480"/>
          </a:xfrm>
          <a:prstGeom prst="roundRect">
            <a:avLst/>
          </a:prstGeom>
          <a:noFill/>
          <a:ln w="19050" cap="flat" cmpd="sng" algn="ctr">
            <a:solidFill>
              <a:schemeClr val="tx1"/>
            </a:solidFill>
            <a:prstDash val="solid"/>
            <a:round/>
            <a:headEnd type="none" w="med" len="med"/>
            <a:tailEnd type="none" w="med" len="med"/>
          </a:ln>
          <a:effectLst/>
        </p:spPr>
        <p:txBody>
          <a:bodyPr vert="horz" wrap="square" lIns="82944" tIns="41472" rIns="82944" bIns="41472" numCol="1" rtlCol="1" anchor="t" anchorCtr="0" compatLnSpc="1">
            <a:prstTxWarp prst="textNoShape">
              <a:avLst/>
            </a:prstTxWarp>
          </a:bodyPr>
          <a:lstStyle/>
          <a:p>
            <a:pPr defTabSz="829452" eaLnBrk="0" fontAlgn="base" hangingPunct="0">
              <a:spcBef>
                <a:spcPct val="0"/>
              </a:spcBef>
              <a:spcAft>
                <a:spcPct val="0"/>
              </a:spcAft>
            </a:pPr>
            <a:endParaRPr lang="he-IL" sz="2177">
              <a:latin typeface="Times New Roman" pitchFamily="16" charset="0"/>
            </a:endParaRPr>
          </a:p>
        </p:txBody>
      </p:sp>
      <p:sp>
        <p:nvSpPr>
          <p:cNvPr id="3" name="מלבן מעוגל 2"/>
          <p:cNvSpPr/>
          <p:nvPr/>
        </p:nvSpPr>
        <p:spPr>
          <a:xfrm>
            <a:off x="1980720" y="5779080"/>
            <a:ext cx="5184000" cy="276480"/>
          </a:xfrm>
          <a:prstGeom prst="roundRect">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Tree>
    <p:extLst>
      <p:ext uri="{BB962C8B-B14F-4D97-AF65-F5344CB8AC3E}">
        <p14:creationId xmlns:p14="http://schemas.microsoft.com/office/powerpoint/2010/main" val="397918983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p:cNvSpPr>
            <a:spLocks noGrp="1"/>
          </p:cNvSpPr>
          <p:nvPr>
            <p:ph type="title"/>
          </p:nvPr>
        </p:nvSpPr>
        <p:spPr/>
        <p:txBody>
          <a:bodyPr>
            <a:normAutofit/>
          </a:bodyPr>
          <a:lstStyle/>
          <a:p>
            <a:pPr algn="ctr"/>
            <a:r>
              <a:rPr lang="he-IL" sz="3600" dirty="0" smtClean="0">
                <a:solidFill>
                  <a:srgbClr val="FFC000"/>
                </a:solidFill>
              </a:rPr>
              <a:t>מומים מולדים</a:t>
            </a:r>
            <a:endParaRPr lang="he-IL" sz="3600" dirty="0">
              <a:solidFill>
                <a:srgbClr val="FFC000"/>
              </a:solidFill>
            </a:endParaRPr>
          </a:p>
        </p:txBody>
      </p:sp>
      <p:sp>
        <p:nvSpPr>
          <p:cNvPr id="3" name="מציין מיקום תוכן 2"/>
          <p:cNvSpPr>
            <a:spLocks noGrp="1"/>
          </p:cNvSpPr>
          <p:nvPr>
            <p:ph idx="1"/>
          </p:nvPr>
        </p:nvSpPr>
        <p:spPr/>
        <p:txBody>
          <a:bodyPr/>
          <a:lstStyle/>
          <a:p>
            <a:pPr algn="l" rtl="0">
              <a:buClr>
                <a:srgbClr val="00B0F0"/>
              </a:buClr>
              <a:buFont typeface="Wingdings" panose="05000000000000000000" pitchFamily="2" charset="2"/>
              <a:buChar char="ü"/>
            </a:pPr>
            <a:r>
              <a:rPr lang="en-US" sz="2177" dirty="0" smtClean="0">
                <a:solidFill>
                  <a:srgbClr val="FFFF00"/>
                </a:solidFill>
              </a:rPr>
              <a:t> </a:t>
            </a:r>
            <a:r>
              <a:rPr lang="en-US" dirty="0" err="1" smtClean="0">
                <a:solidFill>
                  <a:srgbClr val="FFFF00"/>
                </a:solidFill>
                <a:latin typeface="Arial" panose="020B0604020202020204" pitchFamily="34" charset="0"/>
                <a:cs typeface="Arial" panose="020B0604020202020204" pitchFamily="34" charset="0"/>
              </a:rPr>
              <a:t>Letrozole</a:t>
            </a:r>
            <a:r>
              <a:rPr lang="en-US" dirty="0">
                <a:solidFill>
                  <a:srgbClr val="FFFF00"/>
                </a:solidFill>
                <a:latin typeface="Arial" panose="020B0604020202020204" pitchFamily="34" charset="0"/>
                <a:cs typeface="Arial" panose="020B0604020202020204" pitchFamily="34" charset="0"/>
              </a:rPr>
              <a:t>: imperforate anus + </a:t>
            </a:r>
            <a:r>
              <a:rPr lang="en-US" dirty="0" err="1">
                <a:solidFill>
                  <a:srgbClr val="FFFF00"/>
                </a:solidFill>
                <a:latin typeface="Arial" panose="020B0604020202020204" pitchFamily="34" charset="0"/>
                <a:cs typeface="Arial" panose="020B0604020202020204" pitchFamily="34" charset="0"/>
              </a:rPr>
              <a:t>spina</a:t>
            </a:r>
            <a:r>
              <a:rPr lang="en-US" dirty="0">
                <a:solidFill>
                  <a:srgbClr val="FFFF00"/>
                </a:solidFill>
                <a:latin typeface="Arial" panose="020B0604020202020204" pitchFamily="34" charset="0"/>
                <a:cs typeface="Arial" panose="020B0604020202020204" pitchFamily="34" charset="0"/>
              </a:rPr>
              <a:t> bifida, Dandy walker, CP, VSD</a:t>
            </a:r>
          </a:p>
          <a:p>
            <a:pPr algn="l" rtl="0">
              <a:buClr>
                <a:srgbClr val="00B0F0"/>
              </a:buClr>
              <a:buFont typeface="Wingdings" panose="05000000000000000000" pitchFamily="2" charset="2"/>
              <a:buChar char="ü"/>
            </a:pPr>
            <a:r>
              <a:rPr lang="en-US" dirty="0" smtClean="0">
                <a:solidFill>
                  <a:srgbClr val="FFFF00"/>
                </a:solidFill>
                <a:latin typeface="Arial" panose="020B0604020202020204" pitchFamily="34" charset="0"/>
                <a:cs typeface="Arial" panose="020B0604020202020204" pitchFamily="34" charset="0"/>
              </a:rPr>
              <a:t> CC</a:t>
            </a:r>
            <a:r>
              <a:rPr lang="en-US" dirty="0">
                <a:solidFill>
                  <a:srgbClr val="FFFF00"/>
                </a:solidFill>
                <a:latin typeface="Arial" panose="020B0604020202020204" pitchFamily="34" charset="0"/>
                <a:cs typeface="Arial" panose="020B0604020202020204" pitchFamily="34" charset="0"/>
              </a:rPr>
              <a:t>: </a:t>
            </a:r>
            <a:r>
              <a:rPr lang="en-US" dirty="0" err="1">
                <a:solidFill>
                  <a:srgbClr val="FFFF00"/>
                </a:solidFill>
                <a:latin typeface="Arial" panose="020B0604020202020204" pitchFamily="34" charset="0"/>
                <a:cs typeface="Arial" panose="020B0604020202020204" pitchFamily="34" charset="0"/>
              </a:rPr>
              <a:t>VSD+pul</a:t>
            </a:r>
            <a:r>
              <a:rPr lang="en-US" dirty="0">
                <a:solidFill>
                  <a:srgbClr val="FFFF00"/>
                </a:solidFill>
                <a:latin typeface="Arial" panose="020B0604020202020204" pitchFamily="34" charset="0"/>
                <a:cs typeface="Arial" panose="020B0604020202020204" pitchFamily="34" charset="0"/>
              </a:rPr>
              <a:t> stenosis</a:t>
            </a:r>
            <a:endParaRPr lang="he-IL" dirty="0">
              <a:solidFill>
                <a:srgbClr val="FFFF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6850089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p:cNvSpPr>
            <a:spLocks noGrp="1"/>
          </p:cNvSpPr>
          <p:nvPr>
            <p:ph type="title"/>
          </p:nvPr>
        </p:nvSpPr>
        <p:spPr/>
        <p:txBody>
          <a:bodyPr>
            <a:normAutofit/>
          </a:bodyPr>
          <a:lstStyle/>
          <a:p>
            <a:pPr algn="ctr"/>
            <a:r>
              <a:rPr lang="he-IL" sz="3600" dirty="0" err="1" smtClean="0">
                <a:solidFill>
                  <a:srgbClr val="FFC000"/>
                </a:solidFill>
                <a:latin typeface="Arial" panose="020B0604020202020204" pitchFamily="34" charset="0"/>
                <a:cs typeface="Arial" panose="020B0604020202020204" pitchFamily="34" charset="0"/>
              </a:rPr>
              <a:t>לטרוזול</a:t>
            </a:r>
            <a:r>
              <a:rPr lang="he-IL" sz="3600" dirty="0" smtClean="0">
                <a:solidFill>
                  <a:srgbClr val="FFC000"/>
                </a:solidFill>
                <a:latin typeface="Arial" panose="020B0604020202020204" pitchFamily="34" charset="0"/>
                <a:cs typeface="Arial" panose="020B0604020202020204" pitchFamily="34" charset="0"/>
              </a:rPr>
              <a:t> ומומים מולדים</a:t>
            </a:r>
            <a:endParaRPr lang="he-IL" sz="3600" dirty="0">
              <a:solidFill>
                <a:srgbClr val="FFC000"/>
              </a:solidFill>
              <a:latin typeface="Arial" panose="020B0604020202020204" pitchFamily="34" charset="0"/>
              <a:cs typeface="Arial" panose="020B0604020202020204" pitchFamily="34" charset="0"/>
            </a:endParaRPr>
          </a:p>
        </p:txBody>
      </p:sp>
      <p:sp>
        <p:nvSpPr>
          <p:cNvPr id="3" name="מציין מיקום תוכן 2"/>
          <p:cNvSpPr>
            <a:spLocks noGrp="1"/>
          </p:cNvSpPr>
          <p:nvPr>
            <p:ph idx="1"/>
          </p:nvPr>
        </p:nvSpPr>
        <p:spPr/>
        <p:txBody>
          <a:bodyPr>
            <a:normAutofit/>
          </a:bodyPr>
          <a:lstStyle/>
          <a:p>
            <a:pPr algn="r">
              <a:buClr>
                <a:srgbClr val="00B0F0"/>
              </a:buClr>
              <a:buFont typeface="Wingdings" panose="05000000000000000000" pitchFamily="2" charset="2"/>
              <a:buChar char="ü"/>
            </a:pPr>
            <a:r>
              <a:rPr lang="he-IL" dirty="0" smtClean="0">
                <a:solidFill>
                  <a:srgbClr val="FFFF00"/>
                </a:solidFill>
              </a:rPr>
              <a:t> </a:t>
            </a:r>
            <a:r>
              <a:rPr lang="he-IL" dirty="0" smtClean="0">
                <a:solidFill>
                  <a:srgbClr val="FFFF00"/>
                </a:solidFill>
                <a:latin typeface="Arial" panose="020B0604020202020204" pitchFamily="34" charset="0"/>
                <a:cs typeface="Arial" panose="020B0604020202020204" pitchFamily="34" charset="0"/>
              </a:rPr>
              <a:t>בשנת 2005 פורסם תקציר מחקר שהשווה 150 תינוקות שנולדו לאחר </a:t>
            </a:r>
            <a:r>
              <a:rPr lang="he-IL" dirty="0" err="1" smtClean="0">
                <a:solidFill>
                  <a:srgbClr val="FFFF00"/>
                </a:solidFill>
                <a:latin typeface="Arial" panose="020B0604020202020204" pitchFamily="34" charset="0"/>
                <a:cs typeface="Arial" panose="020B0604020202020204" pitchFamily="34" charset="0"/>
              </a:rPr>
              <a:t>לטרוזול</a:t>
            </a:r>
            <a:r>
              <a:rPr lang="he-IL" dirty="0" smtClean="0">
                <a:solidFill>
                  <a:srgbClr val="FFFF00"/>
                </a:solidFill>
                <a:latin typeface="Arial" panose="020B0604020202020204" pitchFamily="34" charset="0"/>
                <a:cs typeface="Arial" panose="020B0604020202020204" pitchFamily="34" charset="0"/>
              </a:rPr>
              <a:t> עם 36,005 תינוקות שנולדו לאחר הריון בסיכון נמוך</a:t>
            </a:r>
            <a:r>
              <a:rPr lang="he-IL" dirty="0">
                <a:solidFill>
                  <a:srgbClr val="FFFF00"/>
                </a:solidFill>
                <a:latin typeface="Arial" panose="020B0604020202020204" pitchFamily="34" charset="0"/>
                <a:cs typeface="Arial" panose="020B0604020202020204" pitchFamily="34" charset="0"/>
              </a:rPr>
              <a:t>.</a:t>
            </a:r>
            <a:endParaRPr lang="en-US" dirty="0" smtClean="0">
              <a:solidFill>
                <a:srgbClr val="FFFF00"/>
              </a:solidFill>
              <a:latin typeface="Arial" panose="020B0604020202020204" pitchFamily="34" charset="0"/>
              <a:cs typeface="Arial" panose="020B0604020202020204" pitchFamily="34" charset="0"/>
            </a:endParaRPr>
          </a:p>
          <a:p>
            <a:pPr algn="r">
              <a:buClr>
                <a:srgbClr val="00B0F0"/>
              </a:buClr>
              <a:buFont typeface="Wingdings" panose="05000000000000000000" pitchFamily="2" charset="2"/>
              <a:buChar char="ü"/>
            </a:pPr>
            <a:r>
              <a:rPr lang="he-IL" dirty="0" smtClean="0">
                <a:solidFill>
                  <a:srgbClr val="FFFF00"/>
                </a:solidFill>
                <a:latin typeface="Arial" panose="020B0604020202020204" pitchFamily="34" charset="0"/>
                <a:cs typeface="Arial" panose="020B0604020202020204" pitchFamily="34" charset="0"/>
              </a:rPr>
              <a:t> התוצאות של המחקר (הכולל בעיות מתודולוגיות) הראו כי </a:t>
            </a:r>
            <a:r>
              <a:rPr lang="he-IL" dirty="0" err="1" smtClean="0">
                <a:solidFill>
                  <a:srgbClr val="FFFF00"/>
                </a:solidFill>
                <a:latin typeface="Arial" panose="020B0604020202020204" pitchFamily="34" charset="0"/>
                <a:cs typeface="Arial" panose="020B0604020202020204" pitchFamily="34" charset="0"/>
              </a:rPr>
              <a:t>לטרוזול</a:t>
            </a:r>
            <a:r>
              <a:rPr lang="he-IL" dirty="0" smtClean="0">
                <a:solidFill>
                  <a:srgbClr val="FFFF00"/>
                </a:solidFill>
                <a:latin typeface="Arial" panose="020B0604020202020204" pitchFamily="34" charset="0"/>
                <a:cs typeface="Arial" panose="020B0604020202020204" pitchFamily="34" charset="0"/>
              </a:rPr>
              <a:t> עלול להעלות הסיכון למומים לבביים, ומומי שלד. שיעור המומים הכללי היה דומה בין 2 הקבוצות.</a:t>
            </a:r>
            <a:endParaRPr lang="en-US" dirty="0" smtClean="0">
              <a:solidFill>
                <a:srgbClr val="FFFF00"/>
              </a:solidFill>
              <a:latin typeface="Arial" panose="020B0604020202020204" pitchFamily="34" charset="0"/>
              <a:cs typeface="Arial" panose="020B0604020202020204" pitchFamily="34" charset="0"/>
            </a:endParaRPr>
          </a:p>
          <a:p>
            <a:pPr algn="r">
              <a:buClr>
                <a:srgbClr val="00B0F0"/>
              </a:buClr>
              <a:buFont typeface="Wingdings" panose="05000000000000000000" pitchFamily="2" charset="2"/>
              <a:buChar char="ü"/>
            </a:pPr>
            <a:r>
              <a:rPr lang="he-IL" dirty="0" smtClean="0">
                <a:solidFill>
                  <a:srgbClr val="FFFF00"/>
                </a:solidFill>
                <a:latin typeface="Arial" panose="020B0604020202020204" pitchFamily="34" charset="0"/>
                <a:cs typeface="Arial" panose="020B0604020202020204" pitchFamily="34" charset="0"/>
              </a:rPr>
              <a:t> לאחר הפרסום, היצרן (</a:t>
            </a:r>
            <a:r>
              <a:rPr lang="he-IL" dirty="0" err="1" smtClean="0">
                <a:solidFill>
                  <a:srgbClr val="FFFF00"/>
                </a:solidFill>
                <a:latin typeface="Arial" panose="020B0604020202020204" pitchFamily="34" charset="0"/>
                <a:cs typeface="Arial" panose="020B0604020202020204" pitchFamily="34" charset="0"/>
              </a:rPr>
              <a:t>נוברטיס</a:t>
            </a:r>
            <a:r>
              <a:rPr lang="he-IL" dirty="0" smtClean="0">
                <a:solidFill>
                  <a:srgbClr val="FFFF00"/>
                </a:solidFill>
                <a:latin typeface="Arial" panose="020B0604020202020204" pitchFamily="34" charset="0"/>
                <a:cs typeface="Arial" panose="020B0604020202020204" pitchFamily="34" charset="0"/>
              </a:rPr>
              <a:t>) הוציא הצהרה הקובעת כי אין להשתמש </a:t>
            </a:r>
            <a:r>
              <a:rPr lang="he-IL" dirty="0" err="1" smtClean="0">
                <a:solidFill>
                  <a:srgbClr val="FFFF00"/>
                </a:solidFill>
                <a:latin typeface="Arial" panose="020B0604020202020204" pitchFamily="34" charset="0"/>
                <a:cs typeface="Arial" panose="020B0604020202020204" pitchFamily="34" charset="0"/>
              </a:rPr>
              <a:t>בלטרוזול</a:t>
            </a:r>
            <a:r>
              <a:rPr lang="he-IL" dirty="0" smtClean="0">
                <a:solidFill>
                  <a:srgbClr val="FFFF00"/>
                </a:solidFill>
                <a:latin typeface="Arial" panose="020B0604020202020204" pitchFamily="34" charset="0"/>
                <a:cs typeface="Arial" panose="020B0604020202020204" pitchFamily="34" charset="0"/>
              </a:rPr>
              <a:t> בנשים בגיל הפוריות.</a:t>
            </a:r>
            <a:endParaRPr lang="en-US" dirty="0" smtClean="0">
              <a:solidFill>
                <a:srgbClr val="FFFF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6876301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p:cNvSpPr>
            <a:spLocks noGrp="1"/>
          </p:cNvSpPr>
          <p:nvPr>
            <p:ph type="title"/>
          </p:nvPr>
        </p:nvSpPr>
        <p:spPr/>
        <p:txBody>
          <a:bodyPr>
            <a:normAutofit/>
          </a:bodyPr>
          <a:lstStyle/>
          <a:p>
            <a:pPr rtl="0"/>
            <a:r>
              <a:rPr lang="en-US" sz="3600" dirty="0" smtClean="0">
                <a:solidFill>
                  <a:srgbClr val="FFC000"/>
                </a:solidFill>
              </a:rPr>
              <a:t>COCHRANE September 2014</a:t>
            </a:r>
            <a:endParaRPr lang="he-IL" sz="3600" dirty="0">
              <a:solidFill>
                <a:srgbClr val="FFC000"/>
              </a:solidFill>
            </a:endParaRPr>
          </a:p>
        </p:txBody>
      </p:sp>
      <p:sp>
        <p:nvSpPr>
          <p:cNvPr id="3" name="מציין מיקום תוכן 2"/>
          <p:cNvSpPr>
            <a:spLocks noGrp="1"/>
          </p:cNvSpPr>
          <p:nvPr>
            <p:ph idx="1"/>
          </p:nvPr>
        </p:nvSpPr>
        <p:spPr>
          <a:xfrm>
            <a:off x="840000" y="1825625"/>
            <a:ext cx="7675350" cy="3043535"/>
          </a:xfrm>
        </p:spPr>
        <p:txBody>
          <a:bodyPr>
            <a:normAutofit/>
          </a:bodyPr>
          <a:lstStyle/>
          <a:p>
            <a:pPr algn="r">
              <a:buClr>
                <a:srgbClr val="00B0F0"/>
              </a:buClr>
              <a:buFont typeface="Wingdings" panose="05000000000000000000" pitchFamily="2" charset="2"/>
              <a:buChar char="ü"/>
            </a:pPr>
            <a:r>
              <a:rPr lang="he-IL" sz="2800" dirty="0" smtClean="0">
                <a:solidFill>
                  <a:srgbClr val="FFFF00"/>
                </a:solidFill>
              </a:rPr>
              <a:t> </a:t>
            </a:r>
            <a:r>
              <a:rPr lang="he-IL" dirty="0" err="1" smtClean="0">
                <a:solidFill>
                  <a:srgbClr val="FFFF00"/>
                </a:solidFill>
                <a:latin typeface="Arial" panose="020B0604020202020204" pitchFamily="34" charset="0"/>
                <a:cs typeface="Arial" panose="020B0604020202020204" pitchFamily="34" charset="0"/>
              </a:rPr>
              <a:t>לטרוזול</a:t>
            </a:r>
            <a:r>
              <a:rPr lang="he-IL" dirty="0" smtClean="0">
                <a:solidFill>
                  <a:srgbClr val="FFFF00"/>
                </a:solidFill>
                <a:latin typeface="Arial" panose="020B0604020202020204" pitchFamily="34" charset="0"/>
                <a:cs typeface="Arial" panose="020B0604020202020204" pitchFamily="34" charset="0"/>
              </a:rPr>
              <a:t> משפר הסיכויים להריון ולידת חי בקרב נשים עם בעיית ביוץ על רקע </a:t>
            </a:r>
            <a:r>
              <a:rPr lang="en-US" dirty="0" smtClean="0">
                <a:solidFill>
                  <a:srgbClr val="FFFF00"/>
                </a:solidFill>
                <a:latin typeface="Arial" panose="020B0604020202020204" pitchFamily="34" charset="0"/>
                <a:cs typeface="Arial" panose="020B0604020202020204" pitchFamily="34" charset="0"/>
              </a:rPr>
              <a:t>PCO</a:t>
            </a:r>
            <a:r>
              <a:rPr lang="he-IL" dirty="0" smtClean="0">
                <a:solidFill>
                  <a:srgbClr val="FFFF00"/>
                </a:solidFill>
                <a:latin typeface="Arial" panose="020B0604020202020204" pitchFamily="34" charset="0"/>
                <a:cs typeface="Arial" panose="020B0604020202020204" pitchFamily="34" charset="0"/>
              </a:rPr>
              <a:t> בהשוואה </a:t>
            </a:r>
            <a:r>
              <a:rPr lang="he-IL" dirty="0" err="1" smtClean="0">
                <a:solidFill>
                  <a:srgbClr val="FFFF00"/>
                </a:solidFill>
                <a:latin typeface="Arial" panose="020B0604020202020204" pitchFamily="34" charset="0"/>
                <a:cs typeface="Arial" panose="020B0604020202020204" pitchFamily="34" charset="0"/>
              </a:rPr>
              <a:t>לאיקקלומין</a:t>
            </a:r>
            <a:r>
              <a:rPr lang="he-IL" dirty="0" smtClean="0">
                <a:solidFill>
                  <a:srgbClr val="FFFF00"/>
                </a:solidFill>
                <a:latin typeface="Arial" panose="020B0604020202020204" pitchFamily="34" charset="0"/>
                <a:cs typeface="Arial" panose="020B0604020202020204" pitchFamily="34" charset="0"/>
              </a:rPr>
              <a:t>.</a:t>
            </a:r>
            <a:endParaRPr lang="en-US" dirty="0" smtClean="0">
              <a:solidFill>
                <a:srgbClr val="FFFF00"/>
              </a:solidFill>
              <a:latin typeface="Arial" panose="020B0604020202020204" pitchFamily="34" charset="0"/>
              <a:cs typeface="Arial" panose="020B0604020202020204" pitchFamily="34" charset="0"/>
            </a:endParaRPr>
          </a:p>
          <a:p>
            <a:pPr algn="r">
              <a:buClr>
                <a:srgbClr val="00B0F0"/>
              </a:buClr>
              <a:buFont typeface="Wingdings" panose="05000000000000000000" pitchFamily="2" charset="2"/>
              <a:buChar char="ü"/>
            </a:pPr>
            <a:r>
              <a:rPr lang="he-IL" dirty="0" smtClean="0">
                <a:solidFill>
                  <a:srgbClr val="FFFF00"/>
                </a:solidFill>
                <a:latin typeface="Arial" panose="020B0604020202020204" pitchFamily="34" charset="0"/>
                <a:cs typeface="Arial" panose="020B0604020202020204" pitchFamily="34" charset="0"/>
              </a:rPr>
              <a:t> בשל זמן מחצית חיים קצר, </a:t>
            </a:r>
            <a:r>
              <a:rPr lang="he-IL" dirty="0" err="1" smtClean="0">
                <a:solidFill>
                  <a:srgbClr val="FFFF00"/>
                </a:solidFill>
                <a:latin typeface="Arial" panose="020B0604020202020204" pitchFamily="34" charset="0"/>
                <a:cs typeface="Arial" panose="020B0604020202020204" pitchFamily="34" charset="0"/>
              </a:rPr>
              <a:t>לטרוזול</a:t>
            </a:r>
            <a:r>
              <a:rPr lang="he-IL" dirty="0" smtClean="0">
                <a:solidFill>
                  <a:srgbClr val="FFFF00"/>
                </a:solidFill>
                <a:latin typeface="Arial" panose="020B0604020202020204" pitchFamily="34" charset="0"/>
                <a:cs typeface="Arial" panose="020B0604020202020204" pitchFamily="34" charset="0"/>
              </a:rPr>
              <a:t> מסולק כליל מהדם לפני שלב ההשרשה.</a:t>
            </a:r>
            <a:endParaRPr lang="en-US" dirty="0" smtClean="0">
              <a:solidFill>
                <a:srgbClr val="FFFF00"/>
              </a:solidFill>
              <a:latin typeface="Arial" panose="020B0604020202020204" pitchFamily="34" charset="0"/>
              <a:cs typeface="Arial" panose="020B0604020202020204" pitchFamily="34" charset="0"/>
            </a:endParaRPr>
          </a:p>
          <a:p>
            <a:pPr algn="r">
              <a:buClr>
                <a:srgbClr val="00B0F0"/>
              </a:buClr>
              <a:buFont typeface="Wingdings" panose="05000000000000000000" pitchFamily="2" charset="2"/>
              <a:buChar char="ü"/>
            </a:pPr>
            <a:r>
              <a:rPr lang="en-US" dirty="0" smtClean="0">
                <a:solidFill>
                  <a:srgbClr val="FFFF00"/>
                </a:solidFill>
                <a:latin typeface="Arial" panose="020B0604020202020204" pitchFamily="34" charset="0"/>
                <a:cs typeface="Arial" panose="020B0604020202020204" pitchFamily="34" charset="0"/>
              </a:rPr>
              <a:t>OHSS </a:t>
            </a:r>
            <a:r>
              <a:rPr lang="he-IL" dirty="0" smtClean="0">
                <a:solidFill>
                  <a:srgbClr val="FFFF00"/>
                </a:solidFill>
                <a:latin typeface="Arial" panose="020B0604020202020204" pitchFamily="34" charset="0"/>
                <a:cs typeface="Arial" panose="020B0604020202020204" pitchFamily="34" charset="0"/>
              </a:rPr>
              <a:t> היה נדיר מאוד, אם בכלל.</a:t>
            </a:r>
            <a:endParaRPr lang="he-IL" dirty="0">
              <a:solidFill>
                <a:srgbClr val="FFFF00"/>
              </a:solidFill>
              <a:latin typeface="Arial" panose="020B0604020202020204" pitchFamily="34" charset="0"/>
              <a:cs typeface="Arial" panose="020B0604020202020204" pitchFamily="34" charset="0"/>
            </a:endParaRPr>
          </a:p>
        </p:txBody>
      </p:sp>
      <p:pic>
        <p:nvPicPr>
          <p:cNvPr id="4" name="תמונה 3"/>
          <p:cNvPicPr>
            <a:picLocks noChangeAspect="1"/>
          </p:cNvPicPr>
          <p:nvPr/>
        </p:nvPicPr>
        <p:blipFill>
          <a:blip r:embed="rId3"/>
          <a:stretch>
            <a:fillRect/>
          </a:stretch>
        </p:blipFill>
        <p:spPr>
          <a:xfrm>
            <a:off x="7092280" y="4524050"/>
            <a:ext cx="1975275" cy="2310584"/>
          </a:xfrm>
          <a:prstGeom prst="rect">
            <a:avLst/>
          </a:prstGeom>
        </p:spPr>
      </p:pic>
      <p:sp>
        <p:nvSpPr>
          <p:cNvPr id="5" name="מציין מיקום של מספר שקופית 4"/>
          <p:cNvSpPr>
            <a:spLocks noGrp="1"/>
          </p:cNvSpPr>
          <p:nvPr>
            <p:ph type="sldNum" sz="quarter" idx="12"/>
          </p:nvPr>
        </p:nvSpPr>
        <p:spPr/>
        <p:txBody>
          <a:bodyPr/>
          <a:lstStyle/>
          <a:p>
            <a:fld id="{A5704188-63F7-4211-8A5F-2D2BA01C8DF9}" type="slidenum">
              <a:rPr lang="en-GB" smtClean="0"/>
              <a:t>27</a:t>
            </a:fld>
            <a:endParaRPr lang="en-GB"/>
          </a:p>
        </p:txBody>
      </p:sp>
    </p:spTree>
    <p:extLst>
      <p:ext uri="{BB962C8B-B14F-4D97-AF65-F5344CB8AC3E}">
        <p14:creationId xmlns:p14="http://schemas.microsoft.com/office/powerpoint/2010/main" val="275348550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p:cNvSpPr>
            <a:spLocks noGrp="1"/>
          </p:cNvSpPr>
          <p:nvPr>
            <p:ph type="title"/>
          </p:nvPr>
        </p:nvSpPr>
        <p:spPr/>
        <p:txBody>
          <a:bodyPr>
            <a:normAutofit/>
          </a:bodyPr>
          <a:lstStyle/>
          <a:p>
            <a:pPr algn="ctr"/>
            <a:r>
              <a:rPr lang="he-IL" sz="3600" dirty="0" err="1" smtClean="0">
                <a:solidFill>
                  <a:srgbClr val="FFC000"/>
                </a:solidFill>
              </a:rPr>
              <a:t>לטרוזול</a:t>
            </a:r>
            <a:r>
              <a:rPr lang="he-IL" sz="3600" dirty="0" smtClean="0">
                <a:solidFill>
                  <a:srgbClr val="FFC000"/>
                </a:solidFill>
              </a:rPr>
              <a:t> מול </a:t>
            </a:r>
            <a:r>
              <a:rPr lang="he-IL" sz="3600" dirty="0" err="1" smtClean="0">
                <a:solidFill>
                  <a:srgbClr val="FFC000"/>
                </a:solidFill>
              </a:rPr>
              <a:t>איקקלומין</a:t>
            </a:r>
            <a:endParaRPr lang="he-IL" sz="3600" dirty="0">
              <a:solidFill>
                <a:srgbClr val="FFC000"/>
              </a:solidFill>
            </a:endParaRPr>
          </a:p>
        </p:txBody>
      </p:sp>
      <p:sp>
        <p:nvSpPr>
          <p:cNvPr id="3" name="מציין מיקום תוכן 2"/>
          <p:cNvSpPr>
            <a:spLocks noGrp="1"/>
          </p:cNvSpPr>
          <p:nvPr>
            <p:ph idx="1"/>
          </p:nvPr>
        </p:nvSpPr>
        <p:spPr>
          <a:xfrm>
            <a:off x="671040" y="1906921"/>
            <a:ext cx="8048160" cy="4318560"/>
          </a:xfrm>
        </p:spPr>
        <p:txBody>
          <a:bodyPr>
            <a:normAutofit/>
          </a:bodyPr>
          <a:lstStyle/>
          <a:p>
            <a:pPr algn="r">
              <a:buClr>
                <a:srgbClr val="00B0F0"/>
              </a:buClr>
              <a:buFont typeface="Wingdings" panose="05000000000000000000" pitchFamily="2" charset="2"/>
              <a:buChar char="ü"/>
            </a:pPr>
            <a:r>
              <a:rPr lang="he-IL" sz="2903" dirty="0" smtClean="0">
                <a:solidFill>
                  <a:srgbClr val="FFFF00"/>
                </a:solidFill>
              </a:rPr>
              <a:t> </a:t>
            </a:r>
            <a:r>
              <a:rPr lang="he-IL" dirty="0" smtClean="0">
                <a:solidFill>
                  <a:srgbClr val="FFFF00"/>
                </a:solidFill>
                <a:latin typeface="Arial" panose="020B0604020202020204" pitchFamily="34" charset="0"/>
                <a:cs typeface="Arial" panose="020B0604020202020204" pitchFamily="34" charset="0"/>
              </a:rPr>
              <a:t>משך הטיפול דומה, אבל...</a:t>
            </a:r>
            <a:endParaRPr lang="en-US" dirty="0" smtClean="0">
              <a:solidFill>
                <a:srgbClr val="FFFF00"/>
              </a:solidFill>
              <a:latin typeface="Arial" panose="020B0604020202020204" pitchFamily="34" charset="0"/>
              <a:cs typeface="Arial" panose="020B0604020202020204" pitchFamily="34" charset="0"/>
            </a:endParaRPr>
          </a:p>
          <a:p>
            <a:pPr algn="r">
              <a:buClr>
                <a:srgbClr val="00B0F0"/>
              </a:buClr>
              <a:buFont typeface="Wingdings" panose="05000000000000000000" pitchFamily="2" charset="2"/>
              <a:buChar char="ü"/>
            </a:pPr>
            <a:r>
              <a:rPr lang="he-IL" dirty="0" smtClean="0">
                <a:solidFill>
                  <a:srgbClr val="FFFF00"/>
                </a:solidFill>
                <a:latin typeface="Arial" panose="020B0604020202020204" pitchFamily="34" charset="0"/>
                <a:cs typeface="Arial" panose="020B0604020202020204" pitchFamily="34" charset="0"/>
              </a:rPr>
              <a:t> זמן מחצית חיים של </a:t>
            </a:r>
            <a:r>
              <a:rPr lang="he-IL" dirty="0" err="1" smtClean="0">
                <a:solidFill>
                  <a:srgbClr val="FFFF00"/>
                </a:solidFill>
                <a:latin typeface="Arial" panose="020B0604020202020204" pitchFamily="34" charset="0"/>
                <a:cs typeface="Arial" panose="020B0604020202020204" pitchFamily="34" charset="0"/>
              </a:rPr>
              <a:t>לטרוזול</a:t>
            </a:r>
            <a:r>
              <a:rPr lang="he-IL" dirty="0" smtClean="0">
                <a:solidFill>
                  <a:srgbClr val="FFFF00"/>
                </a:solidFill>
                <a:latin typeface="Arial" panose="020B0604020202020204" pitchFamily="34" charset="0"/>
                <a:cs typeface="Arial" panose="020B0604020202020204" pitchFamily="34" charset="0"/>
              </a:rPr>
              <a:t> הוא יומיים, קטגוריה </a:t>
            </a:r>
            <a:r>
              <a:rPr lang="en-US" dirty="0" smtClean="0">
                <a:solidFill>
                  <a:srgbClr val="FFFF00"/>
                </a:solidFill>
                <a:latin typeface="Arial" panose="020B0604020202020204" pitchFamily="34" charset="0"/>
                <a:cs typeface="Arial" panose="020B0604020202020204" pitchFamily="34" charset="0"/>
              </a:rPr>
              <a:t>D</a:t>
            </a:r>
            <a:endParaRPr lang="he-IL" dirty="0" smtClean="0">
              <a:solidFill>
                <a:srgbClr val="FFFF00"/>
              </a:solidFill>
              <a:latin typeface="Arial" panose="020B0604020202020204" pitchFamily="34" charset="0"/>
              <a:cs typeface="Arial" panose="020B0604020202020204" pitchFamily="34" charset="0"/>
            </a:endParaRPr>
          </a:p>
          <a:p>
            <a:pPr algn="r">
              <a:buClr>
                <a:srgbClr val="00B0F0"/>
              </a:buClr>
              <a:buFont typeface="Wingdings" panose="05000000000000000000" pitchFamily="2" charset="2"/>
              <a:buChar char="ü"/>
            </a:pPr>
            <a:r>
              <a:rPr lang="he-IL" dirty="0" smtClean="0">
                <a:solidFill>
                  <a:srgbClr val="FFFF00"/>
                </a:solidFill>
                <a:latin typeface="Arial" panose="020B0604020202020204" pitchFamily="34" charset="0"/>
                <a:cs typeface="Arial" panose="020B0604020202020204" pitchFamily="34" charset="0"/>
              </a:rPr>
              <a:t> זמן מחצית החיים של </a:t>
            </a:r>
            <a:r>
              <a:rPr lang="he-IL" dirty="0" err="1" smtClean="0">
                <a:solidFill>
                  <a:srgbClr val="FFFF00"/>
                </a:solidFill>
                <a:latin typeface="Arial" panose="020B0604020202020204" pitchFamily="34" charset="0"/>
                <a:cs typeface="Arial" panose="020B0604020202020204" pitchFamily="34" charset="0"/>
              </a:rPr>
              <a:t>איקקלומין</a:t>
            </a:r>
            <a:r>
              <a:rPr lang="he-IL" dirty="0" smtClean="0">
                <a:solidFill>
                  <a:srgbClr val="FFFF00"/>
                </a:solidFill>
                <a:latin typeface="Arial" panose="020B0604020202020204" pitchFamily="34" charset="0"/>
                <a:cs typeface="Arial" panose="020B0604020202020204" pitchFamily="34" charset="0"/>
              </a:rPr>
              <a:t> הוא 5 – 7 ימים, קטגוריה </a:t>
            </a:r>
            <a:r>
              <a:rPr lang="en-US" dirty="0" smtClean="0">
                <a:solidFill>
                  <a:srgbClr val="FFFF00"/>
                </a:solidFill>
                <a:latin typeface="Arial" panose="020B0604020202020204" pitchFamily="34" charset="0"/>
                <a:cs typeface="Arial" panose="020B0604020202020204" pitchFamily="34" charset="0"/>
              </a:rPr>
              <a:t>X</a:t>
            </a:r>
            <a:endParaRPr lang="he-IL" dirty="0" smtClean="0">
              <a:solidFill>
                <a:srgbClr val="FFFF00"/>
              </a:solidFill>
              <a:latin typeface="Arial" panose="020B0604020202020204" pitchFamily="34" charset="0"/>
              <a:cs typeface="Arial" panose="020B0604020202020204" pitchFamily="34" charset="0"/>
            </a:endParaRPr>
          </a:p>
          <a:p>
            <a:pPr algn="r">
              <a:buClr>
                <a:srgbClr val="00B0F0"/>
              </a:buClr>
              <a:buFont typeface="Wingdings" panose="05000000000000000000" pitchFamily="2" charset="2"/>
              <a:buChar char="ü"/>
            </a:pPr>
            <a:r>
              <a:rPr lang="he-IL" dirty="0" smtClean="0">
                <a:solidFill>
                  <a:srgbClr val="FFFF00"/>
                </a:solidFill>
                <a:latin typeface="Arial" panose="020B0604020202020204" pitchFamily="34" charset="0"/>
                <a:cs typeface="Arial" panose="020B0604020202020204" pitchFamily="34" charset="0"/>
              </a:rPr>
              <a:t> ובכל זאת, </a:t>
            </a:r>
            <a:r>
              <a:rPr lang="he-IL" dirty="0" err="1" smtClean="0">
                <a:solidFill>
                  <a:srgbClr val="FFFF00"/>
                </a:solidFill>
                <a:latin typeface="Arial" panose="020B0604020202020204" pitchFamily="34" charset="0"/>
                <a:cs typeface="Arial" panose="020B0604020202020204" pitchFamily="34" charset="0"/>
              </a:rPr>
              <a:t>איקקלומין</a:t>
            </a:r>
            <a:r>
              <a:rPr lang="he-IL" dirty="0" smtClean="0">
                <a:solidFill>
                  <a:srgbClr val="FFFF00"/>
                </a:solidFill>
                <a:latin typeface="Arial" panose="020B0604020202020204" pitchFamily="34" charset="0"/>
                <a:cs typeface="Arial" panose="020B0604020202020204" pitchFamily="34" charset="0"/>
              </a:rPr>
              <a:t> בשימוש נרחב כבר מעל 60 שנה, ואילו </a:t>
            </a:r>
            <a:r>
              <a:rPr lang="he-IL" dirty="0" err="1" smtClean="0">
                <a:solidFill>
                  <a:srgbClr val="FFFF00"/>
                </a:solidFill>
                <a:latin typeface="Arial" panose="020B0604020202020204" pitchFamily="34" charset="0"/>
                <a:cs typeface="Arial" panose="020B0604020202020204" pitchFamily="34" charset="0"/>
              </a:rPr>
              <a:t>לטרוזול</a:t>
            </a:r>
            <a:r>
              <a:rPr lang="he-IL" dirty="0" smtClean="0">
                <a:solidFill>
                  <a:srgbClr val="FFFF00"/>
                </a:solidFill>
                <a:latin typeface="Arial" panose="020B0604020202020204" pitchFamily="34" charset="0"/>
                <a:cs typeface="Arial" panose="020B0604020202020204" pitchFamily="34" charset="0"/>
              </a:rPr>
              <a:t> אסור בשימוש?...</a:t>
            </a:r>
          </a:p>
          <a:p>
            <a:pPr algn="r">
              <a:buClr>
                <a:srgbClr val="00B0F0"/>
              </a:buClr>
              <a:buFont typeface="Wingdings" panose="05000000000000000000" pitchFamily="2" charset="2"/>
              <a:buChar char="ü"/>
            </a:pPr>
            <a:r>
              <a:rPr lang="he-IL" dirty="0" err="1" smtClean="0">
                <a:solidFill>
                  <a:srgbClr val="FFFF00"/>
                </a:solidFill>
                <a:latin typeface="Arial" panose="020B0604020202020204" pitchFamily="34" charset="0"/>
                <a:cs typeface="Arial" panose="020B0604020202020204" pitchFamily="34" charset="0"/>
              </a:rPr>
              <a:t>לטרוזול</a:t>
            </a:r>
            <a:r>
              <a:rPr lang="he-IL" dirty="0" smtClean="0">
                <a:solidFill>
                  <a:srgbClr val="FFFF00"/>
                </a:solidFill>
                <a:latin typeface="Arial" panose="020B0604020202020204" pitchFamily="34" charset="0"/>
                <a:cs typeface="Arial" panose="020B0604020202020204" pitchFamily="34" charset="0"/>
              </a:rPr>
              <a:t> אינה מאושרת על ידי ה – </a:t>
            </a:r>
            <a:r>
              <a:rPr lang="en-US" dirty="0" smtClean="0">
                <a:solidFill>
                  <a:srgbClr val="FFFF00"/>
                </a:solidFill>
                <a:latin typeface="Arial" panose="020B0604020202020204" pitchFamily="34" charset="0"/>
                <a:cs typeface="Arial" panose="020B0604020202020204" pitchFamily="34" charset="0"/>
              </a:rPr>
              <a:t>FDA </a:t>
            </a:r>
            <a:r>
              <a:rPr lang="he-IL" dirty="0" smtClean="0">
                <a:solidFill>
                  <a:srgbClr val="FFFF00"/>
                </a:solidFill>
                <a:latin typeface="Arial" panose="020B0604020202020204" pitchFamily="34" charset="0"/>
                <a:cs typeface="Arial" panose="020B0604020202020204" pitchFamily="34" charset="0"/>
              </a:rPr>
              <a:t> לטיפול לגרימת ביוץ.</a:t>
            </a:r>
            <a:endParaRPr lang="en-US" dirty="0" smtClean="0">
              <a:solidFill>
                <a:srgbClr val="FFFF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4927501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p:cNvSpPr>
            <a:spLocks noGrp="1"/>
          </p:cNvSpPr>
          <p:nvPr>
            <p:ph type="title"/>
          </p:nvPr>
        </p:nvSpPr>
        <p:spPr/>
        <p:txBody>
          <a:bodyPr>
            <a:normAutofit/>
          </a:bodyPr>
          <a:lstStyle/>
          <a:p>
            <a:pPr algn="ctr"/>
            <a:r>
              <a:rPr lang="he-IL" sz="3600" dirty="0" smtClean="0">
                <a:solidFill>
                  <a:srgbClr val="FFC000"/>
                </a:solidFill>
                <a:latin typeface="Arial" panose="020B0604020202020204" pitchFamily="34" charset="0"/>
                <a:cs typeface="Arial" panose="020B0604020202020204" pitchFamily="34" charset="0"/>
              </a:rPr>
              <a:t>המלצות</a:t>
            </a:r>
            <a:endParaRPr lang="he-IL" sz="3600" dirty="0">
              <a:solidFill>
                <a:srgbClr val="FFC000"/>
              </a:solidFill>
              <a:latin typeface="Arial" panose="020B0604020202020204" pitchFamily="34" charset="0"/>
              <a:cs typeface="Arial" panose="020B0604020202020204" pitchFamily="34" charset="0"/>
            </a:endParaRPr>
          </a:p>
        </p:txBody>
      </p:sp>
      <p:sp>
        <p:nvSpPr>
          <p:cNvPr id="3" name="מציין מיקום תוכן 2"/>
          <p:cNvSpPr>
            <a:spLocks noGrp="1"/>
          </p:cNvSpPr>
          <p:nvPr>
            <p:ph idx="1"/>
          </p:nvPr>
        </p:nvSpPr>
        <p:spPr/>
        <p:txBody>
          <a:bodyPr/>
          <a:lstStyle/>
          <a:p>
            <a:pPr>
              <a:buClr>
                <a:srgbClr val="00B0F0"/>
              </a:buClr>
              <a:buFont typeface="Wingdings" panose="05000000000000000000" pitchFamily="2" charset="2"/>
              <a:buChar char="ü"/>
            </a:pPr>
            <a:r>
              <a:rPr lang="he-IL" dirty="0" smtClean="0">
                <a:solidFill>
                  <a:srgbClr val="FFFF00"/>
                </a:solidFill>
                <a:latin typeface="Arial" panose="020B0604020202020204" pitchFamily="34" charset="0"/>
                <a:cs typeface="Arial" panose="020B0604020202020204" pitchFamily="34" charset="0"/>
              </a:rPr>
              <a:t>נשים עם </a:t>
            </a:r>
            <a:r>
              <a:rPr lang="en-US" dirty="0" smtClean="0">
                <a:solidFill>
                  <a:srgbClr val="FFFF00"/>
                </a:solidFill>
                <a:latin typeface="Arial" panose="020B0604020202020204" pitchFamily="34" charset="0"/>
                <a:cs typeface="Arial" panose="020B0604020202020204" pitchFamily="34" charset="0"/>
              </a:rPr>
              <a:t>BMI</a:t>
            </a:r>
            <a:r>
              <a:rPr lang="he-IL" dirty="0" smtClean="0">
                <a:solidFill>
                  <a:srgbClr val="FFFF00"/>
                </a:solidFill>
                <a:latin typeface="Arial" panose="020B0604020202020204" pitchFamily="34" charset="0"/>
                <a:cs typeface="Arial" panose="020B0604020202020204" pitchFamily="34" charset="0"/>
              </a:rPr>
              <a:t> מעל 30: </a:t>
            </a:r>
            <a:r>
              <a:rPr lang="he-IL" dirty="0" err="1" smtClean="0">
                <a:solidFill>
                  <a:srgbClr val="FFFF00"/>
                </a:solidFill>
                <a:latin typeface="Arial" panose="020B0604020202020204" pitchFamily="34" charset="0"/>
                <a:cs typeface="Arial" panose="020B0604020202020204" pitchFamily="34" charset="0"/>
              </a:rPr>
              <a:t>לטרזול</a:t>
            </a:r>
            <a:r>
              <a:rPr lang="he-IL" dirty="0" smtClean="0">
                <a:solidFill>
                  <a:srgbClr val="FFFF00"/>
                </a:solidFill>
                <a:latin typeface="Arial" panose="020B0604020202020204" pitchFamily="34" charset="0"/>
                <a:cs typeface="Arial" panose="020B0604020202020204" pitchFamily="34" charset="0"/>
              </a:rPr>
              <a:t> כקו ראשון. להתחיל במינון 2.5 מ"ג ליום, מיום 3 – 7 למחזור. אפשר להעלות מינון עד 7.5 מ"ג ליום. לידע המטופלת שהתרופה לא מאושרת על ידי ה – </a:t>
            </a:r>
            <a:r>
              <a:rPr lang="en-US" dirty="0" smtClean="0">
                <a:solidFill>
                  <a:srgbClr val="FFFF00"/>
                </a:solidFill>
                <a:latin typeface="Arial" panose="020B0604020202020204" pitchFamily="34" charset="0"/>
                <a:cs typeface="Arial" panose="020B0604020202020204" pitchFamily="34" charset="0"/>
              </a:rPr>
              <a:t>FDA</a:t>
            </a:r>
            <a:r>
              <a:rPr lang="he-IL" dirty="0" smtClean="0">
                <a:solidFill>
                  <a:srgbClr val="FFFF00"/>
                </a:solidFill>
                <a:latin typeface="Arial" panose="020B0604020202020204" pitchFamily="34" charset="0"/>
                <a:cs typeface="Arial" panose="020B0604020202020204" pitchFamily="34" charset="0"/>
              </a:rPr>
              <a:t>.</a:t>
            </a:r>
          </a:p>
          <a:p>
            <a:pPr>
              <a:buClr>
                <a:srgbClr val="00B0F0"/>
              </a:buClr>
              <a:buFont typeface="Wingdings" panose="05000000000000000000" pitchFamily="2" charset="2"/>
              <a:buChar char="ü"/>
            </a:pPr>
            <a:r>
              <a:rPr lang="he-IL" dirty="0" smtClean="0">
                <a:solidFill>
                  <a:srgbClr val="FFFF00"/>
                </a:solidFill>
                <a:latin typeface="Arial" panose="020B0604020202020204" pitchFamily="34" charset="0"/>
                <a:cs typeface="Arial" panose="020B0604020202020204" pitchFamily="34" charset="0"/>
              </a:rPr>
              <a:t>נשים עם </a:t>
            </a:r>
            <a:r>
              <a:rPr lang="en-US" dirty="0" smtClean="0">
                <a:solidFill>
                  <a:srgbClr val="FFFF00"/>
                </a:solidFill>
                <a:latin typeface="Arial" panose="020B0604020202020204" pitchFamily="34" charset="0"/>
                <a:cs typeface="Arial" panose="020B0604020202020204" pitchFamily="34" charset="0"/>
              </a:rPr>
              <a:t>BMI</a:t>
            </a:r>
            <a:r>
              <a:rPr lang="he-IL" dirty="0" smtClean="0">
                <a:solidFill>
                  <a:srgbClr val="FFFF00"/>
                </a:solidFill>
                <a:latin typeface="Arial" panose="020B0604020202020204" pitchFamily="34" charset="0"/>
                <a:cs typeface="Arial" panose="020B0604020202020204" pitchFamily="34" charset="0"/>
              </a:rPr>
              <a:t> פחות מ – 30: להתחיל עם </a:t>
            </a:r>
            <a:r>
              <a:rPr lang="en-US" dirty="0" smtClean="0">
                <a:solidFill>
                  <a:srgbClr val="FFFF00"/>
                </a:solidFill>
                <a:latin typeface="Arial" panose="020B0604020202020204" pitchFamily="34" charset="0"/>
                <a:cs typeface="Arial" panose="020B0604020202020204" pitchFamily="34" charset="0"/>
              </a:rPr>
              <a:t>CC</a:t>
            </a:r>
            <a:r>
              <a:rPr lang="he-IL" dirty="0" smtClean="0">
                <a:solidFill>
                  <a:srgbClr val="FFFF00"/>
                </a:solidFill>
                <a:latin typeface="Arial" panose="020B0604020202020204" pitchFamily="34" charset="0"/>
                <a:cs typeface="Arial" panose="020B0604020202020204" pitchFamily="34" charset="0"/>
              </a:rPr>
              <a:t>, מינון 50 מ"ג ליום למשך 5 ימים. אפשר להעלות במינון עד 150 מ"ג ליום. אם אין תגובה – לעבור </a:t>
            </a:r>
            <a:r>
              <a:rPr lang="he-IL" dirty="0" err="1" smtClean="0">
                <a:solidFill>
                  <a:srgbClr val="FFFF00"/>
                </a:solidFill>
                <a:latin typeface="Arial" panose="020B0604020202020204" pitchFamily="34" charset="0"/>
                <a:cs typeface="Arial" panose="020B0604020202020204" pitchFamily="34" charset="0"/>
              </a:rPr>
              <a:t>ללטרוזול</a:t>
            </a:r>
            <a:r>
              <a:rPr lang="he-IL" dirty="0" smtClean="0">
                <a:solidFill>
                  <a:srgbClr val="FFFF00"/>
                </a:solidFill>
                <a:latin typeface="Arial" panose="020B0604020202020204" pitchFamily="34" charset="0"/>
                <a:cs typeface="Arial" panose="020B0604020202020204" pitchFamily="34" charset="0"/>
              </a:rPr>
              <a:t>.</a:t>
            </a:r>
            <a:endParaRPr lang="he-IL" dirty="0">
              <a:solidFill>
                <a:srgbClr val="FFFF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3683890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p:cNvSpPr>
            <a:spLocks noGrp="1"/>
          </p:cNvSpPr>
          <p:nvPr>
            <p:ph type="title"/>
          </p:nvPr>
        </p:nvSpPr>
        <p:spPr/>
        <p:txBody>
          <a:bodyPr>
            <a:normAutofit/>
          </a:bodyPr>
          <a:lstStyle/>
          <a:p>
            <a:pPr rtl="0"/>
            <a:r>
              <a:rPr lang="en-US" sz="3600" dirty="0" smtClean="0">
                <a:solidFill>
                  <a:srgbClr val="FFC000"/>
                </a:solidFill>
              </a:rPr>
              <a:t>Androgen Excess PCOS Society 2009:</a:t>
            </a:r>
            <a:endParaRPr lang="he-IL" sz="3600" dirty="0">
              <a:solidFill>
                <a:srgbClr val="FFC000"/>
              </a:solidFill>
            </a:endParaRPr>
          </a:p>
        </p:txBody>
      </p:sp>
      <p:sp>
        <p:nvSpPr>
          <p:cNvPr id="3" name="מציין מיקום תוכן 2"/>
          <p:cNvSpPr>
            <a:spLocks noGrp="1"/>
          </p:cNvSpPr>
          <p:nvPr>
            <p:ph idx="1"/>
          </p:nvPr>
        </p:nvSpPr>
        <p:spPr>
          <a:xfrm>
            <a:off x="840000" y="1825625"/>
            <a:ext cx="7675350" cy="2827511"/>
          </a:xfrm>
        </p:spPr>
        <p:txBody>
          <a:bodyPr/>
          <a:lstStyle/>
          <a:p>
            <a:pPr algn="l" rtl="0">
              <a:buClr>
                <a:srgbClr val="00B0F0"/>
              </a:buClr>
              <a:buFont typeface="Wingdings" panose="05000000000000000000" pitchFamily="2" charset="2"/>
              <a:buChar char="ü"/>
            </a:pPr>
            <a:r>
              <a:rPr lang="en-US" dirty="0" err="1" smtClean="0">
                <a:solidFill>
                  <a:srgbClr val="FFFF00"/>
                </a:solidFill>
                <a:latin typeface="Arial" panose="020B0604020202020204" pitchFamily="34" charset="0"/>
                <a:cs typeface="Arial" panose="020B0604020202020204" pitchFamily="34" charset="0"/>
              </a:rPr>
              <a:t>Hyperandrogenism</a:t>
            </a:r>
            <a:r>
              <a:rPr lang="en-US" dirty="0" smtClean="0">
                <a:solidFill>
                  <a:srgbClr val="FFFF00"/>
                </a:solidFill>
                <a:latin typeface="Arial" panose="020B0604020202020204" pitchFamily="34" charset="0"/>
                <a:cs typeface="Arial" panose="020B0604020202020204" pitchFamily="34" charset="0"/>
              </a:rPr>
              <a:t> + at least 1 of:</a:t>
            </a:r>
          </a:p>
          <a:p>
            <a:pPr algn="l" rtl="0">
              <a:buClr>
                <a:srgbClr val="00B0F0"/>
              </a:buClr>
              <a:buFont typeface="Wingdings" panose="05000000000000000000" pitchFamily="2" charset="2"/>
              <a:buChar char="ü"/>
            </a:pPr>
            <a:r>
              <a:rPr lang="en-US" dirty="0" err="1" smtClean="0">
                <a:solidFill>
                  <a:srgbClr val="FFFF00"/>
                </a:solidFill>
                <a:latin typeface="Arial" panose="020B0604020202020204" pitchFamily="34" charset="0"/>
                <a:cs typeface="Arial" panose="020B0604020202020204" pitchFamily="34" charset="0"/>
              </a:rPr>
              <a:t>Oligo</a:t>
            </a:r>
            <a:r>
              <a:rPr lang="en-US" dirty="0" smtClean="0">
                <a:solidFill>
                  <a:srgbClr val="FFFF00"/>
                </a:solidFill>
                <a:latin typeface="Arial" panose="020B0604020202020204" pitchFamily="34" charset="0"/>
                <a:cs typeface="Arial" panose="020B0604020202020204" pitchFamily="34" charset="0"/>
              </a:rPr>
              <a:t>-amenorrhea</a:t>
            </a:r>
          </a:p>
          <a:p>
            <a:pPr algn="l" rtl="0">
              <a:buClr>
                <a:srgbClr val="00B0F0"/>
              </a:buClr>
              <a:buFont typeface="Wingdings" panose="05000000000000000000" pitchFamily="2" charset="2"/>
              <a:buChar char="ü"/>
            </a:pPr>
            <a:r>
              <a:rPr lang="en-US" dirty="0" smtClean="0">
                <a:solidFill>
                  <a:srgbClr val="FFFF00"/>
                </a:solidFill>
                <a:latin typeface="Arial" panose="020B0604020202020204" pitchFamily="34" charset="0"/>
                <a:cs typeface="Arial" panose="020B0604020202020204" pitchFamily="34" charset="0"/>
              </a:rPr>
              <a:t>PCO ovaries</a:t>
            </a:r>
            <a:endParaRPr lang="he-IL" dirty="0">
              <a:solidFill>
                <a:srgbClr val="FFFF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0680972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Text Box 1"/>
          <p:cNvSpPr txBox="1">
            <a:spLocks noChangeArrowheads="1"/>
          </p:cNvSpPr>
          <p:nvPr/>
        </p:nvSpPr>
        <p:spPr bwMode="auto">
          <a:xfrm>
            <a:off x="671040" y="573481"/>
            <a:ext cx="7804800" cy="1144800"/>
          </a:xfrm>
          <a:prstGeom prst="rect">
            <a:avLst/>
          </a:prstGeom>
          <a:noFill/>
          <a:ln w="9525">
            <a:noFill/>
            <a:miter lim="800000"/>
            <a:headEnd/>
            <a:tailEnd/>
          </a:ln>
        </p:spPr>
        <p:txBody>
          <a:bodyPr lIns="0" tIns="0" rIns="0" bIns="0"/>
          <a:lstStyle/>
          <a:p>
            <a:pPr algn="ctr">
              <a:lnSpc>
                <a:spcPct val="97000"/>
              </a:lnSpc>
              <a:buClr>
                <a:srgbClr val="FFFFFF"/>
              </a:buClr>
              <a:buSzPct val="45000"/>
              <a:tabLst>
                <a:tab pos="656650" algn="l"/>
                <a:tab pos="1313299" algn="l"/>
                <a:tab pos="1969949" algn="l"/>
                <a:tab pos="2626599" algn="l"/>
                <a:tab pos="3283248" algn="l"/>
                <a:tab pos="3939898" algn="l"/>
                <a:tab pos="4596548" algn="l"/>
                <a:tab pos="5253198" algn="l"/>
                <a:tab pos="5909847" algn="l"/>
                <a:tab pos="6566497" algn="l"/>
                <a:tab pos="7223147" algn="l"/>
              </a:tabLst>
            </a:pPr>
            <a:r>
              <a:rPr lang="en-GB" sz="1633" b="1" dirty="0">
                <a:solidFill>
                  <a:srgbClr val="FF0000"/>
                </a:solidFill>
                <a:latin typeface="Arial" charset="0"/>
              </a:rPr>
              <a:t>Original Article</a:t>
            </a:r>
            <a:r>
              <a:rPr lang="en-GB" sz="2540" b="1" dirty="0">
                <a:solidFill>
                  <a:srgbClr val="FFFFFF"/>
                </a:solidFill>
                <a:latin typeface="Arial" charset="0"/>
              </a:rPr>
              <a:t> </a:t>
            </a:r>
            <a:br>
              <a:rPr lang="en-GB" sz="2540" b="1" dirty="0">
                <a:solidFill>
                  <a:srgbClr val="FFFFFF"/>
                </a:solidFill>
                <a:latin typeface="Arial" charset="0"/>
              </a:rPr>
            </a:br>
            <a:r>
              <a:rPr lang="en-GB" sz="2540" b="1" dirty="0">
                <a:solidFill>
                  <a:srgbClr val="FFFFFF"/>
                </a:solidFill>
                <a:latin typeface="Arial" charset="0"/>
              </a:rPr>
              <a:t>Letrozole, Gonadotropin, or Clomiphene for Unexplained Infertility</a:t>
            </a:r>
          </a:p>
        </p:txBody>
      </p:sp>
      <p:sp>
        <p:nvSpPr>
          <p:cNvPr id="3074" name="Text Box 2"/>
          <p:cNvSpPr txBox="1">
            <a:spLocks noChangeArrowheads="1"/>
          </p:cNvSpPr>
          <p:nvPr/>
        </p:nvSpPr>
        <p:spPr bwMode="auto">
          <a:xfrm>
            <a:off x="671040" y="2049481"/>
            <a:ext cx="7804800" cy="2740320"/>
          </a:xfrm>
          <a:prstGeom prst="rect">
            <a:avLst/>
          </a:prstGeom>
          <a:noFill/>
          <a:ln w="9525">
            <a:noFill/>
            <a:miter lim="800000"/>
            <a:headEnd/>
            <a:tailEnd/>
          </a:ln>
        </p:spPr>
        <p:txBody>
          <a:bodyPr lIns="0" tIns="0" rIns="0" bIns="0"/>
          <a:lstStyle/>
          <a:p>
            <a:pPr algn="ctr">
              <a:lnSpc>
                <a:spcPct val="97000"/>
              </a:lnSpc>
              <a:buClr>
                <a:srgbClr val="FFFFFF"/>
              </a:buClr>
              <a:buSzPct val="45000"/>
              <a:tabLst>
                <a:tab pos="656650" algn="l"/>
                <a:tab pos="1313299" algn="l"/>
                <a:tab pos="1969949" algn="l"/>
                <a:tab pos="2626599" algn="l"/>
                <a:tab pos="3283248" algn="l"/>
                <a:tab pos="3939898" algn="l"/>
                <a:tab pos="4596548" algn="l"/>
                <a:tab pos="5253198" algn="l"/>
                <a:tab pos="5909847" algn="l"/>
                <a:tab pos="6566497" algn="l"/>
                <a:tab pos="7223147" algn="l"/>
              </a:tabLst>
            </a:pPr>
            <a:r>
              <a:rPr lang="en-GB" sz="1633" dirty="0" err="1">
                <a:solidFill>
                  <a:srgbClr val="FFFFFF"/>
                </a:solidFill>
                <a:latin typeface="Arial" charset="0"/>
              </a:rPr>
              <a:t>Michael P. Diamond, M.D., Richard S. Legro, M.D., Christos Coutifaris, M.D., Ph.D, Ruben Alvero, M.D., Randal D. Robinson, M.D., Peter Casson, M.D., Gregory M. Christman, M.D., Joel Ager, Ph.D., Hao Huang, M.D., M.P.H., Karl R. Hansen, M.D., Ph.D., Valerie Baker, M.D., Rebecca Usadi, M.D., Aimee Seungdamrong, M.D., G. Wright Bates, M.D., R. Mitchell Rosen, M.D., Daniel Haisenleder, Ph.D., Stephen A. Krawetz, Ph.D., Kurt Barnhart, M.D., J.C. Trussell, M.D., Dana Ohl, M.D., Yufeng Jin, M.S., Nanette Santoro, M.D., Esther Eisenberg, M.D., M.P.H., Heping Zhang, Ph.D., for the NICHD Reproductive Medicine Network</a:t>
            </a:r>
            <a:endParaRPr lang="en-GB" sz="1633" dirty="0">
              <a:solidFill>
                <a:srgbClr val="FFFFFF"/>
              </a:solidFill>
              <a:latin typeface="Arial" charset="0"/>
            </a:endParaRPr>
          </a:p>
        </p:txBody>
      </p:sp>
      <p:sp>
        <p:nvSpPr>
          <p:cNvPr id="3075" name="Text Box 3"/>
          <p:cNvSpPr txBox="1">
            <a:spLocks noChangeArrowheads="1"/>
          </p:cNvSpPr>
          <p:nvPr/>
        </p:nvSpPr>
        <p:spPr bwMode="auto">
          <a:xfrm>
            <a:off x="669601" y="5118121"/>
            <a:ext cx="7804800" cy="731162"/>
          </a:xfrm>
          <a:prstGeom prst="rect">
            <a:avLst/>
          </a:prstGeom>
          <a:noFill/>
          <a:ln w="9525">
            <a:noFill/>
            <a:miter lim="800000"/>
            <a:headEnd/>
            <a:tailEnd/>
          </a:ln>
        </p:spPr>
        <p:txBody>
          <a:bodyPr lIns="0" tIns="0" rIns="0" bIns="0">
            <a:spAutoFit/>
          </a:bodyPr>
          <a:lstStyle/>
          <a:p>
            <a:pPr algn="ctr">
              <a:lnSpc>
                <a:spcPct val="97000"/>
              </a:lnSpc>
              <a:buClr>
                <a:srgbClr val="FFFFFF"/>
              </a:buClr>
              <a:buSzPct val="45000"/>
              <a:tabLst>
                <a:tab pos="656650" algn="l"/>
                <a:tab pos="1313299" algn="l"/>
                <a:tab pos="1969949" algn="l"/>
                <a:tab pos="2626599" algn="l"/>
                <a:tab pos="3283248" algn="l"/>
                <a:tab pos="3939898" algn="l"/>
                <a:tab pos="4596548" algn="l"/>
                <a:tab pos="5253198" algn="l"/>
                <a:tab pos="5909847" algn="l"/>
                <a:tab pos="6566497" algn="l"/>
                <a:tab pos="7223147" algn="l"/>
              </a:tabLst>
            </a:pPr>
            <a:r>
              <a:rPr lang="en-GB" sz="1633" dirty="0">
                <a:solidFill>
                  <a:srgbClr val="FFFFFF"/>
                </a:solidFill>
                <a:latin typeface="Arial" charset="0"/>
              </a:rPr>
              <a:t>N Engl J Med</a:t>
            </a:r>
          </a:p>
          <a:p>
            <a:pPr algn="ctr">
              <a:lnSpc>
                <a:spcPct val="97000"/>
              </a:lnSpc>
              <a:buClr>
                <a:srgbClr val="FFFFFF"/>
              </a:buClr>
              <a:buSzPct val="45000"/>
              <a:tabLst>
                <a:tab pos="656650" algn="l"/>
                <a:tab pos="1313299" algn="l"/>
                <a:tab pos="1969949" algn="l"/>
                <a:tab pos="2626599" algn="l"/>
                <a:tab pos="3283248" algn="l"/>
                <a:tab pos="3939898" algn="l"/>
                <a:tab pos="4596548" algn="l"/>
                <a:tab pos="5253198" algn="l"/>
                <a:tab pos="5909847" algn="l"/>
                <a:tab pos="6566497" algn="l"/>
                <a:tab pos="7223147" algn="l"/>
              </a:tabLst>
            </a:pPr>
            <a:r>
              <a:rPr lang="en-GB" sz="1633" dirty="0">
                <a:solidFill>
                  <a:srgbClr val="FFFFFF"/>
                </a:solidFill>
                <a:latin typeface="Arial" charset="0"/>
              </a:rPr>
              <a:t>Volume 373(13):1230-1240</a:t>
            </a:r>
          </a:p>
          <a:p>
            <a:pPr algn="ctr">
              <a:lnSpc>
                <a:spcPct val="97000"/>
              </a:lnSpc>
              <a:buClr>
                <a:srgbClr val="FFFFFF"/>
              </a:buClr>
              <a:buSzPct val="45000"/>
              <a:tabLst>
                <a:tab pos="656650" algn="l"/>
                <a:tab pos="1313299" algn="l"/>
                <a:tab pos="1969949" algn="l"/>
                <a:tab pos="2626599" algn="l"/>
                <a:tab pos="3283248" algn="l"/>
                <a:tab pos="3939898" algn="l"/>
                <a:tab pos="4596548" algn="l"/>
                <a:tab pos="5253198" algn="l"/>
                <a:tab pos="5909847" algn="l"/>
                <a:tab pos="6566497" algn="l"/>
                <a:tab pos="7223147" algn="l"/>
              </a:tabLst>
            </a:pPr>
            <a:r>
              <a:rPr lang="en-GB" sz="1633" dirty="0">
                <a:solidFill>
                  <a:srgbClr val="FFFFFF"/>
                </a:solidFill>
                <a:latin typeface="Arial" charset="0"/>
              </a:rPr>
              <a:t>September 24, 2015</a:t>
            </a:r>
          </a:p>
        </p:txBody>
      </p:sp>
      <p:pic>
        <p:nvPicPr>
          <p:cNvPr id="3076" name="Picture 4"/>
          <p:cNvPicPr>
            <a:picLocks noChangeAspect="1" noChangeArrowheads="1"/>
          </p:cNvPicPr>
          <p:nvPr/>
        </p:nvPicPr>
        <p:blipFill>
          <a:blip r:embed="rId3" cstate="print"/>
          <a:srcRect/>
          <a:stretch>
            <a:fillRect/>
          </a:stretch>
        </p:blipFill>
        <p:spPr bwMode="auto">
          <a:xfrm>
            <a:off x="6311521" y="6270120"/>
            <a:ext cx="2566080" cy="432000"/>
          </a:xfrm>
          <a:prstGeom prst="rect">
            <a:avLst/>
          </a:prstGeom>
          <a:noFill/>
        </p:spPr>
      </p:pic>
    </p:spTree>
    <p:extLst>
      <p:ext uri="{BB962C8B-B14F-4D97-AF65-F5344CB8AC3E}">
        <p14:creationId xmlns:p14="http://schemas.microsoft.com/office/powerpoint/2010/main" val="120888335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1072801" y="539315"/>
            <a:ext cx="7804800" cy="537391"/>
          </a:xfrm>
          <a:prstGeom prst="rect">
            <a:avLst/>
          </a:prstGeom>
          <a:noFill/>
          <a:ln w="9525">
            <a:noFill/>
            <a:miter lim="800000"/>
            <a:headEnd/>
            <a:tailEnd/>
          </a:ln>
        </p:spPr>
        <p:txBody>
          <a:bodyPr lIns="0" tIns="0" rIns="0" bIns="0" anchor="ctr">
            <a:spAutoFit/>
          </a:bodyPr>
          <a:lstStyle/>
          <a:p>
            <a:pPr algn="ctr">
              <a:lnSpc>
                <a:spcPct val="97000"/>
              </a:lnSpc>
              <a:buClr>
                <a:srgbClr val="FFFFFF"/>
              </a:buClr>
              <a:buSzPct val="45000"/>
              <a:tabLst>
                <a:tab pos="656650" algn="l"/>
                <a:tab pos="1313299" algn="l"/>
                <a:tab pos="1969949" algn="l"/>
                <a:tab pos="2626599" algn="l"/>
                <a:tab pos="3283248" algn="l"/>
                <a:tab pos="3939898" algn="l"/>
                <a:tab pos="4596548" algn="l"/>
                <a:tab pos="5253198" algn="l"/>
                <a:tab pos="5909847" algn="l"/>
                <a:tab pos="6566497" algn="l"/>
                <a:tab pos="7223147" algn="l"/>
              </a:tabLst>
            </a:pPr>
            <a:r>
              <a:rPr lang="he-IL" sz="3600" dirty="0" smtClean="0">
                <a:solidFill>
                  <a:srgbClr val="FFC000"/>
                </a:solidFill>
                <a:latin typeface="Arial" panose="020B0604020202020204" pitchFamily="34" charset="0"/>
                <a:cs typeface="Arial" panose="020B0604020202020204" pitchFamily="34" charset="0"/>
              </a:rPr>
              <a:t>סיכום המחקר</a:t>
            </a:r>
            <a:endParaRPr lang="en-GB" sz="3600" dirty="0">
              <a:solidFill>
                <a:srgbClr val="FFC000"/>
              </a:solidFill>
              <a:latin typeface="Arial" panose="020B0604020202020204" pitchFamily="34" charset="0"/>
              <a:cs typeface="Arial" panose="020B0604020202020204" pitchFamily="34" charset="0"/>
            </a:endParaRPr>
          </a:p>
        </p:txBody>
      </p:sp>
      <p:sp>
        <p:nvSpPr>
          <p:cNvPr id="4098" name="Rectangle 2"/>
          <p:cNvSpPr>
            <a:spLocks noGrp="1" noChangeArrowheads="1"/>
          </p:cNvSpPr>
          <p:nvPr>
            <p:ph type="body"/>
          </p:nvPr>
        </p:nvSpPr>
        <p:spPr>
          <a:xfrm>
            <a:off x="671041" y="1405801"/>
            <a:ext cx="7789391" cy="4754880"/>
          </a:xfrm>
          <a:ln/>
        </p:spPr>
        <p:txBody>
          <a:bodyPr anchor="t">
            <a:normAutofit/>
          </a:bodyPr>
          <a:lstStyle/>
          <a:p>
            <a:pPr marL="440822" indent="-342900" algn="r">
              <a:lnSpc>
                <a:spcPct val="92000"/>
              </a:lnSpc>
              <a:spcAft>
                <a:spcPts val="806"/>
              </a:spcAft>
              <a:buClr>
                <a:srgbClr val="00B0F0"/>
              </a:buClr>
              <a:buSzPct val="100000"/>
              <a:buFont typeface="Wingdings" panose="05000000000000000000" pitchFamily="2" charset="2"/>
              <a:buChar char="ü"/>
              <a:tabLst>
                <a:tab pos="656650" algn="l"/>
                <a:tab pos="1313299" algn="l"/>
                <a:tab pos="1969949" algn="l"/>
                <a:tab pos="2626599" algn="l"/>
                <a:tab pos="3283248" algn="l"/>
                <a:tab pos="3939898" algn="l"/>
                <a:tab pos="4596548" algn="l"/>
                <a:tab pos="5253198" algn="l"/>
                <a:tab pos="5909847" algn="l"/>
                <a:tab pos="6566497" algn="l"/>
                <a:tab pos="7223147" algn="l"/>
              </a:tabLst>
            </a:pPr>
            <a:r>
              <a:rPr lang="he-IL" sz="2400" dirty="0" smtClean="0">
                <a:solidFill>
                  <a:srgbClr val="FFFF00"/>
                </a:solidFill>
                <a:latin typeface="Arial" panose="020B0604020202020204" pitchFamily="34" charset="0"/>
                <a:cs typeface="Arial" panose="020B0604020202020204" pitchFamily="34" charset="0"/>
              </a:rPr>
              <a:t>המחקר השווה </a:t>
            </a:r>
            <a:r>
              <a:rPr lang="he-IL" sz="2400" dirty="0" err="1" smtClean="0">
                <a:solidFill>
                  <a:srgbClr val="FFFF00"/>
                </a:solidFill>
                <a:latin typeface="Arial" panose="020B0604020202020204" pitchFamily="34" charset="0"/>
                <a:cs typeface="Arial" panose="020B0604020202020204" pitchFamily="34" charset="0"/>
              </a:rPr>
              <a:t>לטרוזול</a:t>
            </a:r>
            <a:r>
              <a:rPr lang="he-IL" sz="2400" dirty="0" smtClean="0">
                <a:solidFill>
                  <a:srgbClr val="FFFF00"/>
                </a:solidFill>
                <a:latin typeface="Arial" panose="020B0604020202020204" pitchFamily="34" charset="0"/>
                <a:cs typeface="Arial" panose="020B0604020202020204" pitchFamily="34" charset="0"/>
              </a:rPr>
              <a:t>, </a:t>
            </a:r>
            <a:r>
              <a:rPr lang="he-IL" sz="2400" dirty="0" err="1" smtClean="0">
                <a:solidFill>
                  <a:srgbClr val="FFFF00"/>
                </a:solidFill>
                <a:latin typeface="Arial" panose="020B0604020202020204" pitchFamily="34" charset="0"/>
                <a:cs typeface="Arial" panose="020B0604020202020204" pitchFamily="34" charset="0"/>
              </a:rPr>
              <a:t>איקקלומין</a:t>
            </a:r>
            <a:r>
              <a:rPr lang="he-IL" sz="2400" dirty="0" smtClean="0">
                <a:solidFill>
                  <a:srgbClr val="FFFF00"/>
                </a:solidFill>
                <a:latin typeface="Arial" panose="020B0604020202020204" pitchFamily="34" charset="0"/>
                <a:cs typeface="Arial" panose="020B0604020202020204" pitchFamily="34" charset="0"/>
              </a:rPr>
              <a:t> </a:t>
            </a:r>
          </a:p>
          <a:p>
            <a:pPr marL="97922" algn="r">
              <a:lnSpc>
                <a:spcPct val="92000"/>
              </a:lnSpc>
              <a:spcAft>
                <a:spcPts val="806"/>
              </a:spcAft>
              <a:buClr>
                <a:srgbClr val="00B0F0"/>
              </a:buClr>
              <a:buSzPct val="100000"/>
              <a:tabLst>
                <a:tab pos="656650" algn="l"/>
                <a:tab pos="1313299" algn="l"/>
                <a:tab pos="1969949" algn="l"/>
                <a:tab pos="2626599" algn="l"/>
                <a:tab pos="3283248" algn="l"/>
                <a:tab pos="3939898" algn="l"/>
                <a:tab pos="4596548" algn="l"/>
                <a:tab pos="5253198" algn="l"/>
                <a:tab pos="5909847" algn="l"/>
                <a:tab pos="6566497" algn="l"/>
                <a:tab pos="7223147" algn="l"/>
              </a:tabLst>
            </a:pPr>
            <a:r>
              <a:rPr lang="he-IL" sz="2400" dirty="0" err="1" smtClean="0">
                <a:solidFill>
                  <a:srgbClr val="FFFF00"/>
                </a:solidFill>
                <a:latin typeface="Arial" panose="020B0604020202020204" pitchFamily="34" charset="0"/>
                <a:cs typeface="Arial" panose="020B0604020202020204" pitchFamily="34" charset="0"/>
              </a:rPr>
              <a:t>וגונדוטרופינים</a:t>
            </a:r>
            <a:r>
              <a:rPr lang="he-IL" sz="2400" dirty="0" smtClean="0">
                <a:solidFill>
                  <a:srgbClr val="FFFF00"/>
                </a:solidFill>
                <a:latin typeface="Arial" panose="020B0604020202020204" pitchFamily="34" charset="0"/>
                <a:cs typeface="Arial" panose="020B0604020202020204" pitchFamily="34" charset="0"/>
              </a:rPr>
              <a:t> בנשים עם  אי פוריות</a:t>
            </a:r>
          </a:p>
          <a:p>
            <a:pPr marL="97922" algn="r">
              <a:lnSpc>
                <a:spcPct val="92000"/>
              </a:lnSpc>
              <a:spcAft>
                <a:spcPts val="806"/>
              </a:spcAft>
              <a:buClr>
                <a:srgbClr val="00B0F0"/>
              </a:buClr>
              <a:buSzPct val="100000"/>
              <a:tabLst>
                <a:tab pos="656650" algn="l"/>
                <a:tab pos="1313299" algn="l"/>
                <a:tab pos="1969949" algn="l"/>
                <a:tab pos="2626599" algn="l"/>
                <a:tab pos="3283248" algn="l"/>
                <a:tab pos="3939898" algn="l"/>
                <a:tab pos="4596548" algn="l"/>
                <a:tab pos="5253198" algn="l"/>
                <a:tab pos="5909847" algn="l"/>
                <a:tab pos="6566497" algn="l"/>
                <a:tab pos="7223147" algn="l"/>
              </a:tabLst>
            </a:pPr>
            <a:r>
              <a:rPr lang="he-IL" sz="2400" dirty="0" smtClean="0">
                <a:solidFill>
                  <a:srgbClr val="FFFF00"/>
                </a:solidFill>
                <a:latin typeface="Arial" panose="020B0604020202020204" pitchFamily="34" charset="0"/>
                <a:cs typeface="Arial" panose="020B0604020202020204" pitchFamily="34" charset="0"/>
              </a:rPr>
              <a:t>בלתי מוסברת.</a:t>
            </a:r>
          </a:p>
          <a:p>
            <a:pPr marL="440822" indent="-342900" algn="r">
              <a:lnSpc>
                <a:spcPct val="92000"/>
              </a:lnSpc>
              <a:spcAft>
                <a:spcPts val="806"/>
              </a:spcAft>
              <a:buClr>
                <a:srgbClr val="00B0F0"/>
              </a:buClr>
              <a:buSzPct val="100000"/>
              <a:buFont typeface="Wingdings" panose="05000000000000000000" pitchFamily="2" charset="2"/>
              <a:buChar char="ü"/>
              <a:tabLst>
                <a:tab pos="656650" algn="l"/>
                <a:tab pos="1313299" algn="l"/>
                <a:tab pos="1969949" algn="l"/>
                <a:tab pos="2626599" algn="l"/>
                <a:tab pos="3283248" algn="l"/>
                <a:tab pos="3939898" algn="l"/>
                <a:tab pos="4596548" algn="l"/>
                <a:tab pos="5253198" algn="l"/>
                <a:tab pos="5909847" algn="l"/>
                <a:tab pos="6566497" algn="l"/>
                <a:tab pos="7223147" algn="l"/>
              </a:tabLst>
            </a:pPr>
            <a:r>
              <a:rPr lang="he-IL" sz="2400" dirty="0" err="1" smtClean="0">
                <a:solidFill>
                  <a:srgbClr val="FFFF00"/>
                </a:solidFill>
                <a:latin typeface="Arial" panose="020B0604020202020204" pitchFamily="34" charset="0"/>
                <a:cs typeface="Arial" panose="020B0604020202020204" pitchFamily="34" charset="0"/>
              </a:rPr>
              <a:t>לטרוזול</a:t>
            </a:r>
            <a:r>
              <a:rPr lang="he-IL" sz="2400" dirty="0" smtClean="0">
                <a:solidFill>
                  <a:srgbClr val="FFFF00"/>
                </a:solidFill>
                <a:latin typeface="Arial" panose="020B0604020202020204" pitchFamily="34" charset="0"/>
                <a:cs typeface="Arial" panose="020B0604020202020204" pitchFamily="34" charset="0"/>
              </a:rPr>
              <a:t>: פחות הריונות מרובי עוברים, </a:t>
            </a:r>
          </a:p>
          <a:p>
            <a:pPr marL="97922" algn="r">
              <a:lnSpc>
                <a:spcPct val="92000"/>
              </a:lnSpc>
              <a:spcAft>
                <a:spcPts val="806"/>
              </a:spcAft>
              <a:buClr>
                <a:srgbClr val="00B0F0"/>
              </a:buClr>
              <a:buSzPct val="100000"/>
              <a:tabLst>
                <a:tab pos="656650" algn="l"/>
                <a:tab pos="1313299" algn="l"/>
                <a:tab pos="1969949" algn="l"/>
                <a:tab pos="2626599" algn="l"/>
                <a:tab pos="3283248" algn="l"/>
                <a:tab pos="3939898" algn="l"/>
                <a:tab pos="4596548" algn="l"/>
                <a:tab pos="5253198" algn="l"/>
                <a:tab pos="5909847" algn="l"/>
                <a:tab pos="6566497" algn="l"/>
                <a:tab pos="7223147" algn="l"/>
              </a:tabLst>
            </a:pPr>
            <a:r>
              <a:rPr lang="he-IL" sz="2400" dirty="0" smtClean="0">
                <a:solidFill>
                  <a:srgbClr val="FFFF00"/>
                </a:solidFill>
                <a:latin typeface="Arial" panose="020B0604020202020204" pitchFamily="34" charset="0"/>
                <a:cs typeface="Arial" panose="020B0604020202020204" pitchFamily="34" charset="0"/>
              </a:rPr>
              <a:t>אך גם פחות לידות חי בהשוואה </a:t>
            </a:r>
          </a:p>
          <a:p>
            <a:pPr marL="97922" algn="r">
              <a:lnSpc>
                <a:spcPct val="92000"/>
              </a:lnSpc>
              <a:spcAft>
                <a:spcPts val="806"/>
              </a:spcAft>
              <a:buClr>
                <a:srgbClr val="00B0F0"/>
              </a:buClr>
              <a:buSzPct val="100000"/>
              <a:tabLst>
                <a:tab pos="656650" algn="l"/>
                <a:tab pos="1313299" algn="l"/>
                <a:tab pos="1969949" algn="l"/>
                <a:tab pos="2626599" algn="l"/>
                <a:tab pos="3283248" algn="l"/>
                <a:tab pos="3939898" algn="l"/>
                <a:tab pos="4596548" algn="l"/>
                <a:tab pos="5253198" algn="l"/>
                <a:tab pos="5909847" algn="l"/>
                <a:tab pos="6566497" algn="l"/>
                <a:tab pos="7223147" algn="l"/>
              </a:tabLst>
            </a:pPr>
            <a:r>
              <a:rPr lang="he-IL" sz="2400" dirty="0" err="1" smtClean="0">
                <a:solidFill>
                  <a:srgbClr val="FFFF00"/>
                </a:solidFill>
                <a:latin typeface="Arial" panose="020B0604020202020204" pitchFamily="34" charset="0"/>
                <a:cs typeface="Arial" panose="020B0604020202020204" pitchFamily="34" charset="0"/>
              </a:rPr>
              <a:t>לגונדוטרופינים</a:t>
            </a:r>
            <a:r>
              <a:rPr lang="he-IL" sz="2400" dirty="0" smtClean="0">
                <a:solidFill>
                  <a:srgbClr val="FFFF00"/>
                </a:solidFill>
                <a:latin typeface="Arial" panose="020B0604020202020204" pitchFamily="34" charset="0"/>
                <a:cs typeface="Arial" panose="020B0604020202020204" pitchFamily="34" charset="0"/>
              </a:rPr>
              <a:t>, אך ללא הבדל </a:t>
            </a:r>
            <a:r>
              <a:rPr lang="he-IL" sz="2400" dirty="0" err="1" smtClean="0">
                <a:solidFill>
                  <a:srgbClr val="FFFF00"/>
                </a:solidFill>
                <a:latin typeface="Arial" panose="020B0604020202020204" pitchFamily="34" charset="0"/>
                <a:cs typeface="Arial" panose="020B0604020202020204" pitchFamily="34" charset="0"/>
              </a:rPr>
              <a:t>מאיקקלומין</a:t>
            </a:r>
            <a:r>
              <a:rPr lang="he-IL" sz="2400" dirty="0" smtClean="0">
                <a:solidFill>
                  <a:srgbClr val="FFFF00"/>
                </a:solidFill>
                <a:latin typeface="Arial" panose="020B0604020202020204" pitchFamily="34" charset="0"/>
                <a:cs typeface="Arial" panose="020B0604020202020204" pitchFamily="34" charset="0"/>
              </a:rPr>
              <a:t>.  </a:t>
            </a:r>
          </a:p>
        </p:txBody>
      </p:sp>
      <p:pic>
        <p:nvPicPr>
          <p:cNvPr id="4099" name="Picture 3"/>
          <p:cNvPicPr>
            <a:picLocks noChangeAspect="1" noChangeArrowheads="1"/>
          </p:cNvPicPr>
          <p:nvPr/>
        </p:nvPicPr>
        <p:blipFill>
          <a:blip r:embed="rId3" cstate="print"/>
          <a:srcRect/>
          <a:stretch>
            <a:fillRect/>
          </a:stretch>
        </p:blipFill>
        <p:spPr bwMode="auto">
          <a:xfrm>
            <a:off x="6311521" y="6270120"/>
            <a:ext cx="2566080" cy="432000"/>
          </a:xfrm>
          <a:prstGeom prst="rect">
            <a:avLst/>
          </a:prstGeom>
          <a:noFill/>
        </p:spPr>
      </p:pic>
      <p:pic>
        <p:nvPicPr>
          <p:cNvPr id="2" name="תמונה 1"/>
          <p:cNvPicPr>
            <a:picLocks noChangeAspect="1"/>
          </p:cNvPicPr>
          <p:nvPr/>
        </p:nvPicPr>
        <p:blipFill>
          <a:blip r:embed="rId4"/>
          <a:stretch>
            <a:fillRect/>
          </a:stretch>
        </p:blipFill>
        <p:spPr>
          <a:xfrm>
            <a:off x="179512" y="673805"/>
            <a:ext cx="2676376" cy="5486876"/>
          </a:xfrm>
          <a:prstGeom prst="rect">
            <a:avLst/>
          </a:prstGeom>
        </p:spPr>
      </p:pic>
    </p:spTree>
    <p:extLst>
      <p:ext uri="{BB962C8B-B14F-4D97-AF65-F5344CB8AC3E}">
        <p14:creationId xmlns:p14="http://schemas.microsoft.com/office/powerpoint/2010/main" val="329044811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685800" y="609600"/>
            <a:ext cx="8229600" cy="1143000"/>
          </a:xfrm>
        </p:spPr>
        <p:txBody>
          <a:bodyPr>
            <a:normAutofit/>
          </a:bodyPr>
          <a:lstStyle/>
          <a:p>
            <a:pPr algn="ctr">
              <a:defRPr/>
            </a:pPr>
            <a:r>
              <a:rPr lang="he-IL" altLang="he-IL" sz="3600" dirty="0" smtClean="0">
                <a:solidFill>
                  <a:srgbClr val="FFC000"/>
                </a:solidFill>
                <a:latin typeface="Arial" panose="020B0604020202020204" pitchFamily="34" charset="0"/>
                <a:cs typeface="Arial" panose="020B0604020202020204" pitchFamily="34" charset="0"/>
              </a:rPr>
              <a:t>גירוי שחלות עם </a:t>
            </a:r>
            <a:r>
              <a:rPr lang="he-IL" altLang="he-IL" sz="3600" dirty="0" err="1" smtClean="0">
                <a:solidFill>
                  <a:srgbClr val="FFC000"/>
                </a:solidFill>
                <a:latin typeface="Arial" panose="020B0604020202020204" pitchFamily="34" charset="0"/>
                <a:cs typeface="Arial" panose="020B0604020202020204" pitchFamily="34" charset="0"/>
              </a:rPr>
              <a:t>גונדוטרופינים</a:t>
            </a:r>
            <a:r>
              <a:rPr lang="he-IL" altLang="he-IL" sz="3600" dirty="0" smtClean="0">
                <a:solidFill>
                  <a:srgbClr val="FFC000"/>
                </a:solidFill>
                <a:latin typeface="Arial" panose="020B0604020202020204" pitchFamily="34" charset="0"/>
                <a:cs typeface="Arial" panose="020B0604020202020204" pitchFamily="34" charset="0"/>
              </a:rPr>
              <a:t> - סיבוכים</a:t>
            </a:r>
            <a:endParaRPr lang="en-US" altLang="he-IL" sz="3600" dirty="0">
              <a:solidFill>
                <a:srgbClr val="FFC000"/>
              </a:solidFill>
              <a:latin typeface="Arial" panose="020B0604020202020204" pitchFamily="34" charset="0"/>
              <a:cs typeface="Arial" panose="020B0604020202020204" pitchFamily="34" charset="0"/>
            </a:endParaRPr>
          </a:p>
        </p:txBody>
      </p:sp>
      <p:sp>
        <p:nvSpPr>
          <p:cNvPr id="17411" name="Rectangle 3"/>
          <p:cNvSpPr>
            <a:spLocks noGrp="1" noChangeArrowheads="1"/>
          </p:cNvSpPr>
          <p:nvPr>
            <p:ph idx="1"/>
          </p:nvPr>
        </p:nvSpPr>
        <p:spPr>
          <a:xfrm>
            <a:off x="685800" y="1524000"/>
            <a:ext cx="7772400" cy="4724400"/>
          </a:xfrm>
        </p:spPr>
        <p:txBody>
          <a:bodyPr/>
          <a:lstStyle/>
          <a:p>
            <a:pPr>
              <a:defRPr/>
            </a:pPr>
            <a:endParaRPr lang="en-US" altLang="en-US" dirty="0"/>
          </a:p>
          <a:p>
            <a:pPr>
              <a:defRPr/>
            </a:pPr>
            <a:endParaRPr lang="en-US" altLang="he-IL" dirty="0"/>
          </a:p>
          <a:p>
            <a:pPr algn="r">
              <a:buClr>
                <a:srgbClr val="00B0F0"/>
              </a:buClr>
              <a:buFont typeface="Wingdings" panose="05000000000000000000" pitchFamily="2" charset="2"/>
              <a:buChar char="ü"/>
              <a:defRPr/>
            </a:pPr>
            <a:r>
              <a:rPr lang="he-IL" altLang="he-IL" sz="3200" dirty="0" smtClean="0">
                <a:solidFill>
                  <a:srgbClr val="FFFF00"/>
                </a:solidFill>
                <a:effectLst>
                  <a:outerShdw blurRad="38100" dist="38100" dir="2700000" algn="tl">
                    <a:srgbClr val="000000">
                      <a:alpha val="43137"/>
                    </a:srgbClr>
                  </a:outerShdw>
                </a:effectLst>
              </a:rPr>
              <a:t> </a:t>
            </a:r>
            <a:r>
              <a:rPr lang="he-IL" altLang="he-IL" dirty="0"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תגובה של מספר זקיקים</a:t>
            </a:r>
            <a:endParaRPr lang="en-US" altLang="he-IL" dirty="0"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lvl="1">
              <a:buClr>
                <a:srgbClr val="00B0F0"/>
              </a:buClr>
              <a:buFont typeface="Wingdings" panose="05000000000000000000" pitchFamily="2" charset="2"/>
              <a:buChar char="§"/>
              <a:defRPr/>
            </a:pPr>
            <a:r>
              <a:rPr lang="he-IL" altLang="he-IL" sz="2200" dirty="0"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גירוי יתר של השחלות</a:t>
            </a:r>
            <a:endParaRPr lang="en-US" altLang="he-IL" sz="2200" dirty="0"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lvl="1">
              <a:buClr>
                <a:srgbClr val="00B0F0"/>
              </a:buClr>
              <a:buFont typeface="Wingdings" panose="05000000000000000000" pitchFamily="2" charset="2"/>
              <a:buChar char="§"/>
              <a:defRPr/>
            </a:pPr>
            <a:r>
              <a:rPr lang="he-IL" altLang="he-IL" sz="2200" dirty="0"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ריבוי עוברים</a:t>
            </a:r>
            <a:endParaRPr lang="en-US" altLang="he-IL" sz="2200" dirty="0"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r">
              <a:buClr>
                <a:srgbClr val="00B0F0"/>
              </a:buClr>
              <a:buFont typeface="Wingdings" panose="05000000000000000000" pitchFamily="2" charset="2"/>
              <a:buChar char="ü"/>
              <a:defRPr/>
            </a:pPr>
            <a:r>
              <a:rPr lang="he-IL" altLang="he-IL" dirty="0"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עליה בסיכון </a:t>
            </a:r>
            <a:r>
              <a:rPr lang="he-IL" altLang="he-IL" dirty="0" smtClean="0">
                <a:solidFill>
                  <a:srgbClr val="FFFF00"/>
                </a:solidFill>
                <a:latin typeface="Arial" panose="020B0604020202020204" pitchFamily="34" charset="0"/>
                <a:cs typeface="Arial" panose="020B0604020202020204" pitchFamily="34" charset="0"/>
              </a:rPr>
              <a:t>להפלות</a:t>
            </a:r>
            <a:r>
              <a:rPr lang="he-IL" altLang="he-IL" dirty="0"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טבעיות</a:t>
            </a:r>
            <a:endParaRPr lang="en-US" altLang="he-IL" dirty="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algn="ctr">
              <a:defRPr/>
            </a:pPr>
            <a:r>
              <a:rPr lang="he-IL" altLang="he-IL" sz="3600" dirty="0" smtClean="0">
                <a:solidFill>
                  <a:srgbClr val="FFC000"/>
                </a:solidFill>
                <a:latin typeface="Arial" panose="020B0604020202020204" pitchFamily="34" charset="0"/>
                <a:cs typeface="Arial" panose="020B0604020202020204" pitchFamily="34" charset="0"/>
              </a:rPr>
              <a:t>מינון בטיפול שגרתי </a:t>
            </a:r>
            <a:r>
              <a:rPr lang="en-US" altLang="he-IL" sz="3200" dirty="0" smtClean="0">
                <a:solidFill>
                  <a:srgbClr val="FFC000"/>
                </a:solidFill>
              </a:rPr>
              <a:t>(IU)</a:t>
            </a:r>
            <a:endParaRPr lang="en-US" altLang="he-IL" sz="3200" dirty="0">
              <a:solidFill>
                <a:srgbClr val="FFC000"/>
              </a:solidFill>
            </a:endParaRPr>
          </a:p>
        </p:txBody>
      </p:sp>
      <p:graphicFrame>
        <p:nvGraphicFramePr>
          <p:cNvPr id="4098" name="Object 2"/>
          <p:cNvGraphicFramePr>
            <a:graphicFrameLocks noGrp="1" noChangeAspect="1"/>
          </p:cNvGraphicFramePr>
          <p:nvPr>
            <p:ph type="chart" idx="1"/>
          </p:nvPr>
        </p:nvGraphicFramePr>
        <p:xfrm>
          <a:off x="685800" y="1905000"/>
          <a:ext cx="7315200" cy="4495800"/>
        </p:xfrm>
        <a:graphic>
          <a:graphicData uri="http://schemas.openxmlformats.org/presentationml/2006/ole">
            <mc:AlternateContent xmlns:mc="http://schemas.openxmlformats.org/markup-compatibility/2006">
              <mc:Choice xmlns:v="urn:schemas-microsoft-com:vml" Requires="v">
                <p:oleObj spid="_x0000_s4213" name="Chart" r:id="rId3" imgW="7772408" imgH="4114867" progId="MSGraph.Chart.8">
                  <p:embed followColorScheme="full"/>
                </p:oleObj>
              </mc:Choice>
              <mc:Fallback>
                <p:oleObj name="Chart" r:id="rId3" imgW="7772408" imgH="4114867" progId="MSGraph.Chart.8">
                  <p:embed followColorScheme="full"/>
                  <p:pic>
                    <p:nvPicPr>
                      <p:cNvPr id="0" name="Object 2"/>
                      <p:cNvPicPr>
                        <a:picLocks noChangeAspect="1" noChangeArrowheads="1"/>
                      </p:cNvPicPr>
                      <p:nvPr/>
                    </p:nvPicPr>
                    <p:blipFill>
                      <a:blip r:embed="rId4"/>
                      <a:srcRect/>
                      <a:stretch>
                        <a:fillRect/>
                      </a:stretch>
                    </p:blipFill>
                    <p:spPr bwMode="auto">
                      <a:xfrm>
                        <a:off x="685800" y="1905000"/>
                        <a:ext cx="7315200" cy="4495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00" name="Rectangle 4"/>
          <p:cNvSpPr>
            <a:spLocks noChangeArrowheads="1"/>
          </p:cNvSpPr>
          <p:nvPr/>
        </p:nvSpPr>
        <p:spPr bwMode="auto">
          <a:xfrm>
            <a:off x="4724400" y="3733800"/>
            <a:ext cx="1828800" cy="1905000"/>
          </a:xfrm>
          <a:prstGeom prst="rect">
            <a:avLst/>
          </a:prstGeom>
          <a:solidFill>
            <a:schemeClr val="accent1"/>
          </a:solidFill>
          <a:ln w="9525">
            <a:solidFill>
              <a:schemeClr val="tx1"/>
            </a:solidFill>
            <a:miter lim="800000"/>
            <a:headEnd/>
            <a:tailEnd/>
          </a:ln>
        </p:spPr>
        <p:txBody>
          <a:bodyPr wrap="none" anchor="ctr"/>
          <a:lstStyle/>
          <a:p>
            <a:endParaRPr lang="he-IL"/>
          </a:p>
        </p:txBody>
      </p:sp>
      <p:sp>
        <p:nvSpPr>
          <p:cNvPr id="4101" name="Rectangle 5"/>
          <p:cNvSpPr>
            <a:spLocks noChangeArrowheads="1"/>
          </p:cNvSpPr>
          <p:nvPr/>
        </p:nvSpPr>
        <p:spPr bwMode="auto">
          <a:xfrm>
            <a:off x="2895600" y="4433332"/>
            <a:ext cx="1828800" cy="1205468"/>
          </a:xfrm>
          <a:prstGeom prst="rect">
            <a:avLst/>
          </a:prstGeom>
          <a:solidFill>
            <a:schemeClr val="accent1"/>
          </a:solidFill>
          <a:ln w="9525">
            <a:solidFill>
              <a:schemeClr val="tx1"/>
            </a:solidFill>
            <a:miter lim="800000"/>
            <a:headEnd/>
            <a:tailEnd/>
          </a:ln>
        </p:spPr>
        <p:txBody>
          <a:bodyPr wrap="none" anchor="ctr"/>
          <a:lstStyle/>
          <a:p>
            <a:endParaRPr lang="he-IL"/>
          </a:p>
        </p:txBody>
      </p:sp>
      <p:sp>
        <p:nvSpPr>
          <p:cNvPr id="4102" name="Rectangle 6"/>
          <p:cNvSpPr>
            <a:spLocks noChangeArrowheads="1"/>
          </p:cNvSpPr>
          <p:nvPr/>
        </p:nvSpPr>
        <p:spPr bwMode="auto">
          <a:xfrm>
            <a:off x="6553200" y="2937520"/>
            <a:ext cx="2133600" cy="2701280"/>
          </a:xfrm>
          <a:prstGeom prst="rect">
            <a:avLst/>
          </a:prstGeom>
          <a:solidFill>
            <a:schemeClr val="accent1"/>
          </a:solidFill>
          <a:ln w="9525">
            <a:solidFill>
              <a:schemeClr val="tx1"/>
            </a:solidFill>
            <a:miter lim="800000"/>
            <a:headEnd/>
            <a:tailEnd/>
          </a:ln>
        </p:spPr>
        <p:txBody>
          <a:bodyPr wrap="none" anchor="ctr"/>
          <a:lstStyle/>
          <a:p>
            <a:endParaRPr lang="he-IL"/>
          </a:p>
        </p:txBody>
      </p:sp>
      <p:sp>
        <p:nvSpPr>
          <p:cNvPr id="18439" name="Text Box 7"/>
          <p:cNvSpPr txBox="1">
            <a:spLocks noChangeArrowheads="1"/>
          </p:cNvSpPr>
          <p:nvPr/>
        </p:nvSpPr>
        <p:spPr bwMode="auto">
          <a:xfrm>
            <a:off x="3733800" y="5715000"/>
            <a:ext cx="488950" cy="457200"/>
          </a:xfrm>
          <a:prstGeom prst="rect">
            <a:avLst/>
          </a:prstGeom>
          <a:noFill/>
          <a:ln w="9525">
            <a:noFill/>
            <a:miter lim="800000"/>
            <a:headEnd/>
            <a:tailEnd/>
          </a:ln>
          <a:effectLst/>
        </p:spPr>
        <p:txBody>
          <a:bodyPr wrap="none">
            <a:spAutoFit/>
          </a:bodyPr>
          <a:lstStyle/>
          <a:p>
            <a:pPr algn="l" eaLnBrk="0" hangingPunct="0">
              <a:defRPr/>
            </a:pPr>
            <a:r>
              <a:rPr lang="en-US" altLang="en-US" b="1">
                <a:effectLst>
                  <a:outerShdw blurRad="38100" dist="38100" dir="2700000" algn="tl">
                    <a:srgbClr val="000000"/>
                  </a:outerShdw>
                </a:effectLst>
                <a:latin typeface="Times New Roman (Hebrew)" pitchFamily="18" charset="0"/>
                <a:ea typeface="Times New Roman (Hebrew)" pitchFamily="18" charset="0"/>
                <a:cs typeface="Times New Roman (Hebrew)" pitchFamily="18" charset="0"/>
              </a:rPr>
              <a:t>5</a:t>
            </a:r>
            <a:endParaRPr lang="en-US" altLang="en-US">
              <a:latin typeface="Times New Roman (Hebrew)" pitchFamily="18" charset="0"/>
              <a:ea typeface="Times New Roman (Hebrew)" pitchFamily="18" charset="0"/>
              <a:cs typeface="Times New Roman (Hebrew)" pitchFamily="18" charset="0"/>
            </a:endParaRPr>
          </a:p>
        </p:txBody>
      </p:sp>
      <p:sp>
        <p:nvSpPr>
          <p:cNvPr id="18440" name="Text Box 8"/>
          <p:cNvSpPr txBox="1">
            <a:spLocks noChangeArrowheads="1"/>
          </p:cNvSpPr>
          <p:nvPr/>
        </p:nvSpPr>
        <p:spPr bwMode="auto">
          <a:xfrm>
            <a:off x="5410200" y="5715000"/>
            <a:ext cx="488950" cy="457200"/>
          </a:xfrm>
          <a:prstGeom prst="rect">
            <a:avLst/>
          </a:prstGeom>
          <a:noFill/>
          <a:ln w="9525">
            <a:noFill/>
            <a:miter lim="800000"/>
            <a:headEnd/>
            <a:tailEnd/>
          </a:ln>
          <a:effectLst/>
        </p:spPr>
        <p:txBody>
          <a:bodyPr wrap="none">
            <a:spAutoFit/>
          </a:bodyPr>
          <a:lstStyle/>
          <a:p>
            <a:pPr eaLnBrk="0" hangingPunct="0">
              <a:defRPr/>
            </a:pPr>
            <a:r>
              <a:rPr lang="en-US" altLang="en-US" b="1">
                <a:effectLst>
                  <a:outerShdw blurRad="38100" dist="38100" dir="2700000" algn="tl">
                    <a:srgbClr val="000000"/>
                  </a:outerShdw>
                </a:effectLst>
                <a:latin typeface="Times New Roman (Hebrew)" pitchFamily="18" charset="0"/>
                <a:ea typeface="Times New Roman (Hebrew)" pitchFamily="18" charset="0"/>
                <a:cs typeface="Times New Roman (Hebrew)" pitchFamily="18" charset="0"/>
              </a:rPr>
              <a:t>5</a:t>
            </a:r>
            <a:endParaRPr lang="en-US" altLang="en-US">
              <a:latin typeface="Times New Roman (Hebrew)" pitchFamily="18" charset="0"/>
              <a:ea typeface="Times New Roman (Hebrew)" pitchFamily="18" charset="0"/>
              <a:cs typeface="Times New Roman (Hebrew)" pitchFamily="18" charset="0"/>
            </a:endParaRPr>
          </a:p>
        </p:txBody>
      </p:sp>
      <p:sp>
        <p:nvSpPr>
          <p:cNvPr id="18441" name="Text Box 9"/>
          <p:cNvSpPr txBox="1">
            <a:spLocks noChangeArrowheads="1"/>
          </p:cNvSpPr>
          <p:nvPr/>
        </p:nvSpPr>
        <p:spPr bwMode="auto">
          <a:xfrm>
            <a:off x="7315200" y="5715000"/>
            <a:ext cx="488950" cy="457200"/>
          </a:xfrm>
          <a:prstGeom prst="rect">
            <a:avLst/>
          </a:prstGeom>
          <a:noFill/>
          <a:ln w="9525">
            <a:noFill/>
            <a:miter lim="800000"/>
            <a:headEnd/>
            <a:tailEnd/>
          </a:ln>
          <a:effectLst/>
        </p:spPr>
        <p:txBody>
          <a:bodyPr wrap="none">
            <a:spAutoFit/>
          </a:bodyPr>
          <a:lstStyle/>
          <a:p>
            <a:pPr eaLnBrk="0" hangingPunct="0">
              <a:defRPr/>
            </a:pPr>
            <a:r>
              <a:rPr lang="en-US" altLang="en-US" b="1">
                <a:effectLst>
                  <a:outerShdw blurRad="38100" dist="38100" dir="2700000" algn="tl">
                    <a:srgbClr val="000000"/>
                  </a:outerShdw>
                </a:effectLst>
                <a:latin typeface="Times New Roman (Hebrew)" pitchFamily="18" charset="0"/>
                <a:ea typeface="Times New Roman (Hebrew)" pitchFamily="18" charset="0"/>
                <a:cs typeface="Times New Roman (Hebrew)" pitchFamily="18" charset="0"/>
              </a:rPr>
              <a:t>5</a:t>
            </a:r>
            <a:endParaRPr lang="en-US" altLang="en-US">
              <a:latin typeface="Times New Roman (Hebrew)" pitchFamily="18" charset="0"/>
              <a:ea typeface="Times New Roman (Hebrew)" pitchFamily="18" charset="0"/>
              <a:cs typeface="Times New Roman (Hebrew)" pitchFamily="18" charset="0"/>
            </a:endParaRPr>
          </a:p>
        </p:txBody>
      </p:sp>
      <p:sp>
        <p:nvSpPr>
          <p:cNvPr id="18442" name="Text Box 10"/>
          <p:cNvSpPr txBox="1">
            <a:spLocks noChangeArrowheads="1"/>
          </p:cNvSpPr>
          <p:nvPr/>
        </p:nvSpPr>
        <p:spPr bwMode="auto">
          <a:xfrm>
            <a:off x="4433888" y="5969000"/>
            <a:ext cx="918841" cy="523220"/>
          </a:xfrm>
          <a:prstGeom prst="rect">
            <a:avLst/>
          </a:prstGeom>
          <a:noFill/>
          <a:ln w="9525">
            <a:noFill/>
            <a:miter lim="800000"/>
            <a:headEnd/>
            <a:tailEnd/>
          </a:ln>
          <a:effectLst/>
        </p:spPr>
        <p:txBody>
          <a:bodyPr wrap="none">
            <a:spAutoFit/>
          </a:bodyPr>
          <a:lstStyle/>
          <a:p>
            <a:pPr eaLnBrk="0" hangingPunct="0">
              <a:defRPr/>
            </a:pPr>
            <a:r>
              <a:rPr lang="en-US" altLang="he-IL" sz="2800" dirty="0" smtClean="0">
                <a:latin typeface="Corbel" panose="020B0503020204020204" pitchFamily="34" charset="0"/>
                <a:ea typeface="Times New Roman (Hebrew)" pitchFamily="18" charset="0"/>
                <a:cs typeface="Times New Roman (Hebrew)" pitchFamily="18" charset="0"/>
              </a:rPr>
              <a:t>Days</a:t>
            </a:r>
            <a:endParaRPr lang="en-US" altLang="he-IL" dirty="0">
              <a:latin typeface="Corbel" panose="020B0503020204020204" pitchFamily="34" charset="0"/>
              <a:ea typeface="Times New Roman (Hebrew)" pitchFamily="18" charset="0"/>
              <a:cs typeface="Times New Roman (Hebrew)" pitchFamily="18" charset="0"/>
            </a:endParaRPr>
          </a:p>
        </p:txBody>
      </p:sp>
      <p:sp>
        <p:nvSpPr>
          <p:cNvPr id="4107" name="Rectangle 11"/>
          <p:cNvSpPr>
            <a:spLocks noChangeArrowheads="1"/>
          </p:cNvSpPr>
          <p:nvPr/>
        </p:nvSpPr>
        <p:spPr bwMode="auto">
          <a:xfrm>
            <a:off x="685800" y="5013176"/>
            <a:ext cx="2209800" cy="625624"/>
          </a:xfrm>
          <a:prstGeom prst="rect">
            <a:avLst/>
          </a:prstGeom>
          <a:solidFill>
            <a:schemeClr val="accent1"/>
          </a:solidFill>
          <a:ln w="9525">
            <a:solidFill>
              <a:schemeClr val="tx1"/>
            </a:solidFill>
            <a:miter lim="800000"/>
            <a:headEnd/>
            <a:tailEnd/>
          </a:ln>
        </p:spPr>
        <p:txBody>
          <a:bodyPr wrap="none" anchor="ctr"/>
          <a:lstStyle/>
          <a:p>
            <a:endParaRPr lang="he-IL"/>
          </a:p>
        </p:txBody>
      </p:sp>
      <p:sp>
        <p:nvSpPr>
          <p:cNvPr id="18444" name="Text Box 12"/>
          <p:cNvSpPr txBox="1">
            <a:spLocks noChangeArrowheads="1"/>
          </p:cNvSpPr>
          <p:nvPr/>
        </p:nvSpPr>
        <p:spPr bwMode="auto">
          <a:xfrm>
            <a:off x="1826419" y="5748421"/>
            <a:ext cx="488950" cy="457200"/>
          </a:xfrm>
          <a:prstGeom prst="rect">
            <a:avLst/>
          </a:prstGeom>
          <a:noFill/>
          <a:ln w="9525">
            <a:noFill/>
            <a:miter lim="800000"/>
            <a:headEnd/>
            <a:tailEnd/>
          </a:ln>
          <a:effectLst/>
        </p:spPr>
        <p:txBody>
          <a:bodyPr wrap="none">
            <a:spAutoFit/>
          </a:bodyPr>
          <a:lstStyle/>
          <a:p>
            <a:pPr eaLnBrk="0" hangingPunct="0">
              <a:defRPr/>
            </a:pPr>
            <a:r>
              <a:rPr lang="en-US" altLang="en-US" b="1" dirty="0">
                <a:effectLst>
                  <a:outerShdw blurRad="38100" dist="38100" dir="2700000" algn="tl">
                    <a:srgbClr val="000000"/>
                  </a:outerShdw>
                </a:effectLst>
                <a:latin typeface="Times New Roman (Hebrew)" pitchFamily="18" charset="0"/>
                <a:ea typeface="Times New Roman (Hebrew)" pitchFamily="18" charset="0"/>
                <a:cs typeface="Times New Roman (Hebrew)" pitchFamily="18" charset="0"/>
              </a:rPr>
              <a:t>5</a:t>
            </a:r>
            <a:endParaRPr lang="en-US" altLang="en-US" dirty="0">
              <a:latin typeface="Times New Roman (Hebrew)" pitchFamily="18" charset="0"/>
              <a:ea typeface="Times New Roman (Hebrew)" pitchFamily="18" charset="0"/>
              <a:cs typeface="Times New Roman (Hebrew)" pitchFamily="18" charset="0"/>
            </a:endParaRPr>
          </a:p>
        </p:txBody>
      </p:sp>
      <p:sp>
        <p:nvSpPr>
          <p:cNvPr id="18445" name="Text Box 13"/>
          <p:cNvSpPr txBox="1">
            <a:spLocks noChangeArrowheads="1"/>
          </p:cNvSpPr>
          <p:nvPr/>
        </p:nvSpPr>
        <p:spPr bwMode="auto">
          <a:xfrm>
            <a:off x="1642127" y="4555976"/>
            <a:ext cx="641350" cy="457200"/>
          </a:xfrm>
          <a:prstGeom prst="rect">
            <a:avLst/>
          </a:prstGeom>
          <a:noFill/>
          <a:ln w="9525">
            <a:noFill/>
            <a:miter lim="800000"/>
            <a:headEnd/>
            <a:tailEnd/>
          </a:ln>
          <a:effectLst/>
        </p:spPr>
        <p:txBody>
          <a:bodyPr wrap="none">
            <a:spAutoFit/>
          </a:bodyPr>
          <a:lstStyle/>
          <a:p>
            <a:pPr eaLnBrk="0" hangingPunct="0">
              <a:defRPr/>
            </a:pPr>
            <a:r>
              <a:rPr lang="en-US" altLang="en-US" b="1" dirty="0">
                <a:effectLst>
                  <a:outerShdw blurRad="38100" dist="38100" dir="2700000" algn="tl">
                    <a:srgbClr val="000000"/>
                  </a:outerShdw>
                </a:effectLst>
                <a:latin typeface="Times New Roman (Hebrew)" pitchFamily="18" charset="0"/>
                <a:ea typeface="Times New Roman (Hebrew)" pitchFamily="18" charset="0"/>
                <a:cs typeface="Times New Roman (Hebrew)" pitchFamily="18" charset="0"/>
              </a:rPr>
              <a:t>75</a:t>
            </a:r>
            <a:endParaRPr lang="en-US" altLang="en-US" dirty="0">
              <a:latin typeface="Times New Roman (Hebrew)" pitchFamily="18" charset="0"/>
              <a:ea typeface="Times New Roman (Hebrew)" pitchFamily="18" charset="0"/>
              <a:cs typeface="Times New Roman (Hebrew)" pitchFamily="18" charset="0"/>
            </a:endParaRPr>
          </a:p>
        </p:txBody>
      </p:sp>
      <p:sp>
        <p:nvSpPr>
          <p:cNvPr id="18446" name="Text Box 14"/>
          <p:cNvSpPr txBox="1">
            <a:spLocks noChangeArrowheads="1"/>
          </p:cNvSpPr>
          <p:nvPr/>
        </p:nvSpPr>
        <p:spPr bwMode="auto">
          <a:xfrm>
            <a:off x="3810000" y="3733800"/>
            <a:ext cx="530915" cy="369332"/>
          </a:xfrm>
          <a:prstGeom prst="rect">
            <a:avLst/>
          </a:prstGeom>
          <a:noFill/>
          <a:ln w="9525">
            <a:noFill/>
            <a:miter lim="800000"/>
            <a:headEnd/>
            <a:tailEnd/>
          </a:ln>
          <a:effectLst/>
        </p:spPr>
        <p:txBody>
          <a:bodyPr wrap="none">
            <a:spAutoFit/>
          </a:bodyPr>
          <a:lstStyle/>
          <a:p>
            <a:pPr eaLnBrk="0" hangingPunct="0">
              <a:defRPr/>
            </a:pPr>
            <a:r>
              <a:rPr lang="en-US" altLang="en-US" b="1" dirty="0" smtClean="0">
                <a:effectLst>
                  <a:outerShdw blurRad="38100" dist="38100" dir="2700000" algn="tl">
                    <a:srgbClr val="000000"/>
                  </a:outerShdw>
                </a:effectLst>
                <a:latin typeface="Times New Roman (Hebrew)" pitchFamily="18" charset="0"/>
                <a:ea typeface="Times New Roman (Hebrew)" pitchFamily="18" charset="0"/>
                <a:cs typeface="Times New Roman (Hebrew)" pitchFamily="18" charset="0"/>
              </a:rPr>
              <a:t>150</a:t>
            </a:r>
            <a:endParaRPr lang="en-US" altLang="en-US" dirty="0">
              <a:latin typeface="Times New Roman (Hebrew)" pitchFamily="18" charset="0"/>
              <a:ea typeface="Times New Roman (Hebrew)" pitchFamily="18" charset="0"/>
              <a:cs typeface="Times New Roman (Hebrew)" pitchFamily="18" charset="0"/>
            </a:endParaRPr>
          </a:p>
        </p:txBody>
      </p:sp>
      <p:sp>
        <p:nvSpPr>
          <p:cNvPr id="18447" name="Text Box 15"/>
          <p:cNvSpPr txBox="1">
            <a:spLocks noChangeArrowheads="1"/>
          </p:cNvSpPr>
          <p:nvPr/>
        </p:nvSpPr>
        <p:spPr bwMode="auto">
          <a:xfrm>
            <a:off x="5389217" y="2937520"/>
            <a:ext cx="530915" cy="369332"/>
          </a:xfrm>
          <a:prstGeom prst="rect">
            <a:avLst/>
          </a:prstGeom>
          <a:noFill/>
          <a:ln w="9525">
            <a:noFill/>
            <a:miter lim="800000"/>
            <a:headEnd/>
            <a:tailEnd/>
          </a:ln>
          <a:effectLst/>
        </p:spPr>
        <p:txBody>
          <a:bodyPr wrap="none">
            <a:spAutoFit/>
          </a:bodyPr>
          <a:lstStyle/>
          <a:p>
            <a:pPr eaLnBrk="0" hangingPunct="0">
              <a:defRPr/>
            </a:pPr>
            <a:r>
              <a:rPr lang="en-US" altLang="en-US" b="1" dirty="0" smtClean="0">
                <a:effectLst>
                  <a:outerShdw blurRad="38100" dist="38100" dir="2700000" algn="tl">
                    <a:srgbClr val="000000"/>
                  </a:outerShdw>
                </a:effectLst>
                <a:latin typeface="Times New Roman (Hebrew)" pitchFamily="18" charset="0"/>
                <a:ea typeface="Times New Roman (Hebrew)" pitchFamily="18" charset="0"/>
                <a:cs typeface="Times New Roman (Hebrew)" pitchFamily="18" charset="0"/>
              </a:rPr>
              <a:t>225</a:t>
            </a:r>
            <a:endParaRPr lang="en-US" altLang="en-US" dirty="0">
              <a:latin typeface="Times New Roman (Hebrew)" pitchFamily="18" charset="0"/>
              <a:ea typeface="Times New Roman (Hebrew)" pitchFamily="18" charset="0"/>
              <a:cs typeface="Times New Roman (Hebrew)" pitchFamily="18" charset="0"/>
            </a:endParaRPr>
          </a:p>
        </p:txBody>
      </p:sp>
      <p:sp>
        <p:nvSpPr>
          <p:cNvPr id="16" name="Text Box 15"/>
          <p:cNvSpPr txBox="1">
            <a:spLocks noChangeArrowheads="1"/>
          </p:cNvSpPr>
          <p:nvPr/>
        </p:nvSpPr>
        <p:spPr bwMode="auto">
          <a:xfrm>
            <a:off x="7273235" y="2236594"/>
            <a:ext cx="530915" cy="369332"/>
          </a:xfrm>
          <a:prstGeom prst="rect">
            <a:avLst/>
          </a:prstGeom>
          <a:noFill/>
          <a:ln w="9525">
            <a:noFill/>
            <a:miter lim="800000"/>
            <a:headEnd/>
            <a:tailEnd/>
          </a:ln>
          <a:effectLst/>
        </p:spPr>
        <p:txBody>
          <a:bodyPr wrap="none">
            <a:spAutoFit/>
          </a:bodyPr>
          <a:lstStyle/>
          <a:p>
            <a:pPr eaLnBrk="0" hangingPunct="0">
              <a:defRPr/>
            </a:pPr>
            <a:r>
              <a:rPr lang="en-US" altLang="en-US" b="1" dirty="0" smtClean="0">
                <a:effectLst>
                  <a:outerShdw blurRad="38100" dist="38100" dir="2700000" algn="tl">
                    <a:srgbClr val="000000"/>
                  </a:outerShdw>
                </a:effectLst>
                <a:latin typeface="Times New Roman (Hebrew)" pitchFamily="18" charset="0"/>
                <a:ea typeface="Times New Roman (Hebrew)" pitchFamily="18" charset="0"/>
                <a:cs typeface="Times New Roman (Hebrew)" pitchFamily="18" charset="0"/>
              </a:rPr>
              <a:t>300</a:t>
            </a:r>
            <a:endParaRPr lang="en-US" altLang="en-US" dirty="0">
              <a:latin typeface="Times New Roman (Hebrew)" pitchFamily="18" charset="0"/>
              <a:ea typeface="Times New Roman (Hebrew)" pitchFamily="18" charset="0"/>
              <a:cs typeface="Times New Roman (Hebrew)"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lIns="90488" tIns="44450" rIns="90488" bIns="44450">
            <a:normAutofit/>
          </a:bodyPr>
          <a:lstStyle/>
          <a:p>
            <a:pPr>
              <a:defRPr/>
            </a:pPr>
            <a:r>
              <a:rPr lang="he-IL" altLang="he-IL" sz="3600" dirty="0" smtClean="0">
                <a:solidFill>
                  <a:srgbClr val="FFC000"/>
                </a:solidFill>
                <a:latin typeface="Arial" panose="020B0604020202020204" pitchFamily="34" charset="0"/>
                <a:cs typeface="Arial" panose="020B0604020202020204" pitchFamily="34" charset="0"/>
              </a:rPr>
              <a:t>סיכום תוצאות מינון שגרתי מ – 14 מחקרים</a:t>
            </a:r>
            <a:endParaRPr lang="en-US" altLang="he-IL" sz="3600" dirty="0">
              <a:solidFill>
                <a:srgbClr val="FFC000"/>
              </a:solidFill>
              <a:latin typeface="Arial" panose="020B0604020202020204" pitchFamily="34" charset="0"/>
              <a:cs typeface="Arial" panose="020B0604020202020204" pitchFamily="34" charset="0"/>
            </a:endParaRPr>
          </a:p>
        </p:txBody>
      </p:sp>
      <p:graphicFrame>
        <p:nvGraphicFramePr>
          <p:cNvPr id="5122" name="Object 2">
            <a:hlinkClick r:id="" action="ppaction://ole?verb=0"/>
          </p:cNvPr>
          <p:cNvGraphicFramePr>
            <a:graphicFrameLocks/>
          </p:cNvGraphicFramePr>
          <p:nvPr>
            <p:extLst>
              <p:ext uri="{D42A27DB-BD31-4B8C-83A1-F6EECF244321}">
                <p14:modId xmlns:p14="http://schemas.microsoft.com/office/powerpoint/2010/main" val="1692656418"/>
              </p:ext>
            </p:extLst>
          </p:nvPr>
        </p:nvGraphicFramePr>
        <p:xfrm>
          <a:off x="1528763" y="2278063"/>
          <a:ext cx="5951537" cy="3957637"/>
        </p:xfrm>
        <a:graphic>
          <a:graphicData uri="http://schemas.openxmlformats.org/presentationml/2006/ole">
            <mc:AlternateContent xmlns:mc="http://schemas.openxmlformats.org/markup-compatibility/2006">
              <mc:Choice xmlns:v="urn:schemas-microsoft-com:vml" Requires="v">
                <p:oleObj spid="_x0000_s5237" name="Document" r:id="rId4" imgW="6086312" imgH="4051033" progId="Word.Document.8">
                  <p:embed/>
                </p:oleObj>
              </mc:Choice>
              <mc:Fallback>
                <p:oleObj name="Document" r:id="rId4" imgW="6086312" imgH="4051033" progId="Word.Document.8">
                  <p:embed/>
                  <p:pic>
                    <p:nvPicPr>
                      <p:cNvPr id="0" name="Object 2"/>
                      <p:cNvPicPr>
                        <a:picLocks noChangeArrowheads="1"/>
                      </p:cNvPicPr>
                      <p:nvPr/>
                    </p:nvPicPr>
                    <p:blipFill>
                      <a:blip r:embed="rId5"/>
                      <a:srcRect/>
                      <a:stretch>
                        <a:fillRect/>
                      </a:stretch>
                    </p:blipFill>
                    <p:spPr bwMode="auto">
                      <a:xfrm>
                        <a:off x="1528763" y="2278063"/>
                        <a:ext cx="5951537" cy="3957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460" name="Rectangle 4"/>
          <p:cNvSpPr>
            <a:spLocks noChangeArrowheads="1"/>
          </p:cNvSpPr>
          <p:nvPr/>
        </p:nvSpPr>
        <p:spPr bwMode="auto">
          <a:xfrm>
            <a:off x="3903663" y="5249863"/>
            <a:ext cx="4549775" cy="454025"/>
          </a:xfrm>
          <a:prstGeom prst="rect">
            <a:avLst/>
          </a:prstGeom>
          <a:noFill/>
          <a:ln w="12700">
            <a:noFill/>
            <a:miter lim="800000"/>
            <a:headEnd/>
            <a:tailEnd/>
          </a:ln>
          <a:effectLst/>
        </p:spPr>
        <p:txBody>
          <a:bodyPr lIns="90488" tIns="44450" rIns="90488" bIns="44450">
            <a:spAutoFit/>
          </a:bodyPr>
          <a:lstStyle/>
          <a:p>
            <a:pPr algn="l" rtl="0" eaLnBrk="0" hangingPunct="0">
              <a:defRPr/>
            </a:pPr>
            <a:r>
              <a:rPr lang="en-US" altLang="he-IL" b="1">
                <a:effectLst>
                  <a:outerShdw blurRad="38100" dist="38100" dir="2700000" algn="tl">
                    <a:srgbClr val="000000"/>
                  </a:outerShdw>
                </a:effectLst>
                <a:latin typeface="Times New Roman (Hebrew)" pitchFamily="18" charset="0"/>
                <a:ea typeface="Times New Roman (Hebrew)" pitchFamily="18" charset="0"/>
                <a:cs typeface="Times New Roman (Hebrew)" pitchFamily="18" charset="0"/>
              </a:rPr>
              <a:t>Hamilton-Fairley &amp; Franks, 1990</a:t>
            </a: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1026"/>
          <p:cNvSpPr>
            <a:spLocks noGrp="1" noChangeArrowheads="1"/>
          </p:cNvSpPr>
          <p:nvPr>
            <p:ph type="title" idx="4294967295"/>
          </p:nvPr>
        </p:nvSpPr>
        <p:spPr>
          <a:xfrm>
            <a:off x="1219200" y="542639"/>
            <a:ext cx="6307138" cy="1143000"/>
          </a:xfrm>
        </p:spPr>
        <p:txBody>
          <a:bodyPr>
            <a:normAutofit/>
          </a:bodyPr>
          <a:lstStyle/>
          <a:p>
            <a:pPr algn="ctr" eaLnBrk="1" hangingPunct="1">
              <a:defRPr/>
            </a:pPr>
            <a:r>
              <a:rPr lang="he-IL" altLang="he-IL" sz="3600" dirty="0" smtClean="0">
                <a:solidFill>
                  <a:srgbClr val="FFC000"/>
                </a:solidFill>
                <a:latin typeface="Arial" panose="020B0604020202020204" pitchFamily="34" charset="0"/>
                <a:cs typeface="Arial" panose="020B0604020202020204" pitchFamily="34" charset="0"/>
              </a:rPr>
              <a:t>מינון נמוך של </a:t>
            </a:r>
            <a:r>
              <a:rPr lang="en-US" altLang="he-IL" sz="3600" dirty="0" smtClean="0">
                <a:solidFill>
                  <a:srgbClr val="FFC000"/>
                </a:solidFill>
                <a:latin typeface="Arial" panose="020B0604020202020204" pitchFamily="34" charset="0"/>
                <a:cs typeface="Arial" panose="020B0604020202020204" pitchFamily="34" charset="0"/>
              </a:rPr>
              <a:t>FSH</a:t>
            </a:r>
          </a:p>
        </p:txBody>
      </p:sp>
      <p:sp>
        <p:nvSpPr>
          <p:cNvPr id="30723" name="Rectangle 1028"/>
          <p:cNvSpPr>
            <a:spLocks noChangeArrowheads="1"/>
          </p:cNvSpPr>
          <p:nvPr/>
        </p:nvSpPr>
        <p:spPr bwMode="auto">
          <a:xfrm>
            <a:off x="4625181" y="2973387"/>
            <a:ext cx="1828800" cy="1600200"/>
          </a:xfrm>
          <a:prstGeom prst="rect">
            <a:avLst/>
          </a:prstGeom>
          <a:solidFill>
            <a:schemeClr val="tx2"/>
          </a:solidFill>
          <a:ln w="9525">
            <a:solidFill>
              <a:schemeClr val="tx1"/>
            </a:solidFill>
            <a:miter lim="800000"/>
            <a:headEnd/>
            <a:tailEnd/>
          </a:ln>
        </p:spPr>
        <p:txBody>
          <a:bodyPr wrap="none" anchor="ctr"/>
          <a:lstStyle/>
          <a:p>
            <a:pPr algn="ctr"/>
            <a:r>
              <a:rPr lang="en-US" sz="2400" b="1" dirty="0">
                <a:solidFill>
                  <a:schemeClr val="bg1"/>
                </a:solidFill>
                <a:latin typeface="Arial" panose="020B0604020202020204" pitchFamily="34" charset="0"/>
                <a:cs typeface="Arial" panose="020B0604020202020204" pitchFamily="34" charset="0"/>
              </a:rPr>
              <a:t>75-112.5</a:t>
            </a:r>
            <a:r>
              <a:rPr lang="en-US" b="1" dirty="0">
                <a:solidFill>
                  <a:schemeClr val="bg1"/>
                </a:solidFill>
              </a:rPr>
              <a:t> IU</a:t>
            </a:r>
          </a:p>
        </p:txBody>
      </p:sp>
      <p:sp>
        <p:nvSpPr>
          <p:cNvPr id="30724" name="Rectangle 1029"/>
          <p:cNvSpPr>
            <a:spLocks noChangeArrowheads="1"/>
          </p:cNvSpPr>
          <p:nvPr/>
        </p:nvSpPr>
        <p:spPr bwMode="auto">
          <a:xfrm>
            <a:off x="1219200" y="3581400"/>
            <a:ext cx="3429000" cy="990600"/>
          </a:xfrm>
          <a:prstGeom prst="rect">
            <a:avLst/>
          </a:prstGeom>
          <a:solidFill>
            <a:schemeClr val="tx1"/>
          </a:solidFill>
          <a:ln w="9525">
            <a:solidFill>
              <a:schemeClr val="tx1"/>
            </a:solidFill>
            <a:miter lim="800000"/>
            <a:headEnd/>
            <a:tailEnd/>
          </a:ln>
        </p:spPr>
        <p:txBody>
          <a:bodyPr wrap="none" anchor="ctr"/>
          <a:lstStyle/>
          <a:p>
            <a:pPr algn="ctr" rtl="0"/>
            <a:r>
              <a:rPr lang="en-US" sz="2400" b="1" dirty="0">
                <a:solidFill>
                  <a:schemeClr val="bg1"/>
                </a:solidFill>
                <a:latin typeface="Arial" panose="020B0604020202020204" pitchFamily="34" charset="0"/>
                <a:cs typeface="Arial" panose="020B0604020202020204" pitchFamily="34" charset="0"/>
              </a:rPr>
              <a:t>50-75</a:t>
            </a:r>
            <a:r>
              <a:rPr lang="en-US" b="1" dirty="0">
                <a:solidFill>
                  <a:schemeClr val="bg1"/>
                </a:solidFill>
              </a:rPr>
              <a:t> IU</a:t>
            </a:r>
          </a:p>
        </p:txBody>
      </p:sp>
      <p:sp>
        <p:nvSpPr>
          <p:cNvPr id="30725" name="Rectangle 1030"/>
          <p:cNvSpPr>
            <a:spLocks noChangeArrowheads="1"/>
          </p:cNvSpPr>
          <p:nvPr/>
        </p:nvSpPr>
        <p:spPr bwMode="auto">
          <a:xfrm>
            <a:off x="6402388" y="2284413"/>
            <a:ext cx="1828800" cy="2286000"/>
          </a:xfrm>
          <a:prstGeom prst="rect">
            <a:avLst/>
          </a:prstGeom>
          <a:solidFill>
            <a:schemeClr val="accent1"/>
          </a:solidFill>
          <a:ln w="9525">
            <a:solidFill>
              <a:schemeClr val="tx1"/>
            </a:solidFill>
            <a:miter lim="800000"/>
            <a:headEnd/>
            <a:tailEnd/>
          </a:ln>
        </p:spPr>
        <p:txBody>
          <a:bodyPr wrap="none" anchor="ctr"/>
          <a:lstStyle/>
          <a:p>
            <a:pPr algn="ctr" rtl="0"/>
            <a:r>
              <a:rPr lang="en-US" sz="2400" b="1" dirty="0">
                <a:solidFill>
                  <a:schemeClr val="bg1"/>
                </a:solidFill>
                <a:latin typeface="Arial" panose="020B0604020202020204" pitchFamily="34" charset="0"/>
                <a:cs typeface="Arial" panose="020B0604020202020204" pitchFamily="34" charset="0"/>
              </a:rPr>
              <a:t>100-150</a:t>
            </a:r>
            <a:r>
              <a:rPr lang="en-US" b="1" dirty="0">
                <a:solidFill>
                  <a:schemeClr val="bg1"/>
                </a:solidFill>
              </a:rPr>
              <a:t> IU</a:t>
            </a:r>
          </a:p>
        </p:txBody>
      </p:sp>
      <p:sp>
        <p:nvSpPr>
          <p:cNvPr id="30726" name="Text Box 1031"/>
          <p:cNvSpPr txBox="1">
            <a:spLocks noChangeArrowheads="1"/>
          </p:cNvSpPr>
          <p:nvPr/>
        </p:nvSpPr>
        <p:spPr bwMode="auto">
          <a:xfrm>
            <a:off x="2557463" y="4799013"/>
            <a:ext cx="523875" cy="457200"/>
          </a:xfrm>
          <a:prstGeom prst="rect">
            <a:avLst/>
          </a:prstGeom>
          <a:noFill/>
          <a:ln w="9525">
            <a:noFill/>
            <a:miter lim="800000"/>
            <a:headEnd/>
            <a:tailEnd/>
          </a:ln>
        </p:spPr>
        <p:txBody>
          <a:bodyPr wrap="none">
            <a:spAutoFit/>
          </a:bodyPr>
          <a:lstStyle/>
          <a:p>
            <a:pPr eaLnBrk="0" hangingPunct="0"/>
            <a:r>
              <a:rPr lang="en-US" altLang="en-US" b="1"/>
              <a:t>14</a:t>
            </a:r>
            <a:endParaRPr lang="en-US" altLang="en-US"/>
          </a:p>
        </p:txBody>
      </p:sp>
      <p:sp>
        <p:nvSpPr>
          <p:cNvPr id="30727" name="Text Box 1032"/>
          <p:cNvSpPr txBox="1">
            <a:spLocks noChangeArrowheads="1"/>
          </p:cNvSpPr>
          <p:nvPr/>
        </p:nvSpPr>
        <p:spPr bwMode="auto">
          <a:xfrm>
            <a:off x="5362575" y="4799013"/>
            <a:ext cx="354013" cy="457200"/>
          </a:xfrm>
          <a:prstGeom prst="rect">
            <a:avLst/>
          </a:prstGeom>
          <a:noFill/>
          <a:ln w="9525">
            <a:noFill/>
            <a:miter lim="800000"/>
            <a:headEnd/>
            <a:tailEnd/>
          </a:ln>
        </p:spPr>
        <p:txBody>
          <a:bodyPr wrap="none">
            <a:spAutoFit/>
          </a:bodyPr>
          <a:lstStyle/>
          <a:p>
            <a:pPr eaLnBrk="0" hangingPunct="0"/>
            <a:r>
              <a:rPr lang="en-US" altLang="en-US" b="1"/>
              <a:t>7</a:t>
            </a:r>
            <a:endParaRPr lang="en-US" altLang="en-US"/>
          </a:p>
        </p:txBody>
      </p:sp>
      <p:sp>
        <p:nvSpPr>
          <p:cNvPr id="30728" name="Text Box 1033"/>
          <p:cNvSpPr txBox="1">
            <a:spLocks noChangeArrowheads="1"/>
          </p:cNvSpPr>
          <p:nvPr/>
        </p:nvSpPr>
        <p:spPr bwMode="auto">
          <a:xfrm>
            <a:off x="7172325" y="4799013"/>
            <a:ext cx="354013" cy="457200"/>
          </a:xfrm>
          <a:prstGeom prst="rect">
            <a:avLst/>
          </a:prstGeom>
          <a:noFill/>
          <a:ln w="9525">
            <a:noFill/>
            <a:miter lim="800000"/>
            <a:headEnd/>
            <a:tailEnd/>
          </a:ln>
        </p:spPr>
        <p:txBody>
          <a:bodyPr wrap="none">
            <a:spAutoFit/>
          </a:bodyPr>
          <a:lstStyle/>
          <a:p>
            <a:pPr eaLnBrk="0" hangingPunct="0"/>
            <a:r>
              <a:rPr lang="en-US" altLang="en-US" b="1"/>
              <a:t>7</a:t>
            </a:r>
            <a:endParaRPr lang="en-US" altLang="en-US"/>
          </a:p>
        </p:txBody>
      </p:sp>
      <p:sp>
        <p:nvSpPr>
          <p:cNvPr id="30729" name="Text Box 1034"/>
          <p:cNvSpPr txBox="1">
            <a:spLocks noChangeArrowheads="1"/>
          </p:cNvSpPr>
          <p:nvPr/>
        </p:nvSpPr>
        <p:spPr bwMode="auto">
          <a:xfrm>
            <a:off x="4462463" y="5180013"/>
            <a:ext cx="1036637" cy="519112"/>
          </a:xfrm>
          <a:prstGeom prst="rect">
            <a:avLst/>
          </a:prstGeom>
          <a:noFill/>
          <a:ln w="9525">
            <a:noFill/>
            <a:miter lim="800000"/>
            <a:headEnd/>
            <a:tailEnd/>
          </a:ln>
        </p:spPr>
        <p:txBody>
          <a:bodyPr wrap="none">
            <a:spAutoFit/>
          </a:bodyPr>
          <a:lstStyle/>
          <a:p>
            <a:pPr eaLnBrk="0" hangingPunct="0"/>
            <a:r>
              <a:rPr lang="en-US" altLang="he-IL" sz="2800" b="1" dirty="0"/>
              <a:t>Days</a:t>
            </a:r>
            <a:endParaRPr lang="en-US" altLang="he-IL" sz="2800" dirty="0"/>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a:xfrm>
            <a:off x="440147" y="692696"/>
            <a:ext cx="8219256" cy="1584722"/>
          </a:xfrm>
          <a:noFill/>
        </p:spPr>
        <p:txBody>
          <a:bodyPr lIns="90488" tIns="44450" rIns="90488" bIns="44450">
            <a:normAutofit/>
          </a:bodyPr>
          <a:lstStyle/>
          <a:p>
            <a:pPr algn="ctr" rtl="0" eaLnBrk="1" hangingPunct="1"/>
            <a:r>
              <a:rPr lang="en-US" altLang="he-IL" sz="3600" dirty="0" smtClean="0">
                <a:solidFill>
                  <a:srgbClr val="FFC000"/>
                </a:solidFill>
                <a:latin typeface="Arial" panose="020B0604020202020204" pitchFamily="34" charset="0"/>
                <a:cs typeface="Arial" panose="020B0604020202020204" pitchFamily="34" charset="0"/>
              </a:rPr>
              <a:t>Low Dose Gonadotropins</a:t>
            </a:r>
            <a:br>
              <a:rPr lang="en-US" altLang="he-IL" sz="3600" dirty="0" smtClean="0">
                <a:solidFill>
                  <a:srgbClr val="FFC000"/>
                </a:solidFill>
                <a:latin typeface="Arial" panose="020B0604020202020204" pitchFamily="34" charset="0"/>
                <a:cs typeface="Arial" panose="020B0604020202020204" pitchFamily="34" charset="0"/>
              </a:rPr>
            </a:br>
            <a:r>
              <a:rPr lang="en-US" altLang="he-IL" sz="3600" dirty="0" smtClean="0">
                <a:solidFill>
                  <a:srgbClr val="FFC000"/>
                </a:solidFill>
                <a:latin typeface="Arial" panose="020B0604020202020204" pitchFamily="34" charset="0"/>
                <a:cs typeface="Arial" panose="020B0604020202020204" pitchFamily="34" charset="0"/>
              </a:rPr>
              <a:t>Summary of Results</a:t>
            </a:r>
            <a:br>
              <a:rPr lang="en-US" altLang="he-IL" sz="3600" dirty="0" smtClean="0">
                <a:solidFill>
                  <a:srgbClr val="FFC000"/>
                </a:solidFill>
                <a:latin typeface="Arial" panose="020B0604020202020204" pitchFamily="34" charset="0"/>
                <a:cs typeface="Arial" panose="020B0604020202020204" pitchFamily="34" charset="0"/>
              </a:rPr>
            </a:br>
            <a:r>
              <a:rPr lang="en-US" altLang="he-IL" sz="3600" dirty="0" smtClean="0">
                <a:solidFill>
                  <a:srgbClr val="FFC000"/>
                </a:solidFill>
                <a:latin typeface="Arial" panose="020B0604020202020204" pitchFamily="34" charset="0"/>
                <a:cs typeface="Arial" panose="020B0604020202020204" pitchFamily="34" charset="0"/>
              </a:rPr>
              <a:t>Patients = 841, Cycles= 1556</a:t>
            </a:r>
          </a:p>
        </p:txBody>
      </p:sp>
      <p:graphicFrame>
        <p:nvGraphicFramePr>
          <p:cNvPr id="6146" name="Object 0">
            <a:hlinkClick r:id="" action="ppaction://ole?verb=0"/>
          </p:cNvPr>
          <p:cNvGraphicFramePr>
            <a:graphicFrameLocks/>
          </p:cNvGraphicFramePr>
          <p:nvPr>
            <p:extLst>
              <p:ext uri="{D42A27DB-BD31-4B8C-83A1-F6EECF244321}">
                <p14:modId xmlns:p14="http://schemas.microsoft.com/office/powerpoint/2010/main" val="189958588"/>
              </p:ext>
            </p:extLst>
          </p:nvPr>
        </p:nvGraphicFramePr>
        <p:xfrm>
          <a:off x="1619250" y="2622550"/>
          <a:ext cx="5861050" cy="3883025"/>
        </p:xfrm>
        <a:graphic>
          <a:graphicData uri="http://schemas.openxmlformats.org/presentationml/2006/ole">
            <mc:AlternateContent xmlns:mc="http://schemas.openxmlformats.org/markup-compatibility/2006">
              <mc:Choice xmlns:v="urn:schemas-microsoft-com:vml" Requires="v">
                <p:oleObj spid="_x0000_s6262" name="Document" r:id="rId4" imgW="6100443" imgH="4049595" progId="Word.Document.8">
                  <p:embed/>
                </p:oleObj>
              </mc:Choice>
              <mc:Fallback>
                <p:oleObj name="Document" r:id="rId4" imgW="6100443" imgH="4049595" progId="Word.Document.8">
                  <p:embed/>
                  <p:pic>
                    <p:nvPicPr>
                      <p:cNvPr id="0" name="Object 0"/>
                      <p:cNvPicPr>
                        <a:picLocks noChangeArrowheads="1"/>
                      </p:cNvPicPr>
                      <p:nvPr/>
                    </p:nvPicPr>
                    <p:blipFill>
                      <a:blip r:embed="rId5"/>
                      <a:srcRect/>
                      <a:stretch>
                        <a:fillRect/>
                      </a:stretch>
                    </p:blipFill>
                    <p:spPr bwMode="auto">
                      <a:xfrm>
                        <a:off x="1619250" y="2622550"/>
                        <a:ext cx="5861050" cy="3883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6084" name="Text Box 4"/>
          <p:cNvSpPr txBox="1">
            <a:spLocks noChangeArrowheads="1"/>
          </p:cNvSpPr>
          <p:nvPr/>
        </p:nvSpPr>
        <p:spPr bwMode="auto">
          <a:xfrm>
            <a:off x="4648200" y="6172200"/>
            <a:ext cx="3929063" cy="304800"/>
          </a:xfrm>
          <a:prstGeom prst="rect">
            <a:avLst/>
          </a:prstGeom>
          <a:noFill/>
          <a:ln w="12700">
            <a:noFill/>
            <a:miter lim="800000"/>
            <a:headEnd/>
            <a:tailEnd/>
          </a:ln>
          <a:effectLst/>
        </p:spPr>
        <p:txBody>
          <a:bodyPr>
            <a:spAutoFit/>
          </a:bodyPr>
          <a:lstStyle/>
          <a:p>
            <a:pPr algn="l" defTabSz="762000" rtl="0" eaLnBrk="0" hangingPunct="0">
              <a:defRPr/>
            </a:pPr>
            <a:r>
              <a:rPr lang="en-US" sz="1400" i="1">
                <a:effectLst>
                  <a:outerShdw blurRad="38100" dist="38100" dir="2700000" algn="tl">
                    <a:srgbClr val="000000"/>
                  </a:outerShdw>
                </a:effectLst>
                <a:latin typeface="Times New Roman" pitchFamily="18" charset="0"/>
                <a:cs typeface="Arial" pitchFamily="34" charset="0"/>
              </a:rPr>
              <a:t>Updated from Homburg &amp; Howles, 1999</a:t>
            </a: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a:xfrm>
            <a:off x="1259632" y="404664"/>
            <a:ext cx="6624736" cy="1205632"/>
          </a:xfrm>
        </p:spPr>
        <p:txBody>
          <a:bodyPr/>
          <a:lstStyle/>
          <a:p>
            <a:pPr algn="ctr" eaLnBrk="1" hangingPunct="1">
              <a:defRPr/>
            </a:pPr>
            <a:r>
              <a:rPr lang="he-IL" dirty="0" smtClean="0">
                <a:solidFill>
                  <a:srgbClr val="FFC000"/>
                </a:solidFill>
              </a:rPr>
              <a:t> </a:t>
            </a:r>
            <a:r>
              <a:rPr lang="he-IL" sz="3600" dirty="0" smtClean="0">
                <a:solidFill>
                  <a:srgbClr val="FFC000"/>
                </a:solidFill>
                <a:latin typeface="Arial" panose="020B0604020202020204" pitchFamily="34" charset="0"/>
                <a:cs typeface="Arial" panose="020B0604020202020204" pitchFamily="34" charset="0"/>
              </a:rPr>
              <a:t>סיכום : טיפול במינון נמוך של </a:t>
            </a:r>
            <a:r>
              <a:rPr lang="en-US" sz="3600" dirty="0" smtClean="0">
                <a:solidFill>
                  <a:srgbClr val="FFC000"/>
                </a:solidFill>
                <a:latin typeface="Arial" panose="020B0604020202020204" pitchFamily="34" charset="0"/>
                <a:cs typeface="Arial" panose="020B0604020202020204" pitchFamily="34" charset="0"/>
              </a:rPr>
              <a:t>FSH</a:t>
            </a:r>
          </a:p>
        </p:txBody>
      </p:sp>
      <p:sp>
        <p:nvSpPr>
          <p:cNvPr id="163843" name="Rectangle 3"/>
          <p:cNvSpPr>
            <a:spLocks noGrp="1" noChangeArrowheads="1"/>
          </p:cNvSpPr>
          <p:nvPr>
            <p:ph idx="1"/>
          </p:nvPr>
        </p:nvSpPr>
        <p:spPr>
          <a:xfrm>
            <a:off x="685800" y="1081088"/>
            <a:ext cx="7772400" cy="5014912"/>
          </a:xfrm>
        </p:spPr>
        <p:txBody>
          <a:bodyPr/>
          <a:lstStyle/>
          <a:p>
            <a:pPr algn="l" rtl="0" eaLnBrk="1" hangingPunct="1">
              <a:defRPr/>
            </a:pPr>
            <a:endParaRPr lang="en-US" sz="2800" b="1" dirty="0" smtClean="0">
              <a:effectLst>
                <a:outerShdw blurRad="38100" dist="38100" dir="2700000" algn="tl">
                  <a:srgbClr val="000000"/>
                </a:outerShdw>
              </a:effectLst>
            </a:endParaRPr>
          </a:p>
          <a:p>
            <a:pPr algn="r" eaLnBrk="1" hangingPunct="1">
              <a:buClr>
                <a:srgbClr val="00B0F0"/>
              </a:buClr>
              <a:buFont typeface="Wingdings" panose="05000000000000000000" pitchFamily="2" charset="2"/>
              <a:buChar char="ü"/>
              <a:defRPr/>
            </a:pPr>
            <a:r>
              <a:rPr lang="he-IL" sz="2800" dirty="0" smtClean="0">
                <a:solidFill>
                  <a:srgbClr val="FFFF00"/>
                </a:solidFill>
              </a:rPr>
              <a:t> </a:t>
            </a:r>
            <a:r>
              <a:rPr lang="he-IL" dirty="0" smtClean="0">
                <a:solidFill>
                  <a:srgbClr val="FFFF00"/>
                </a:solidFill>
                <a:latin typeface="Arial" panose="020B0604020202020204" pitchFamily="34" charset="0"/>
                <a:cs typeface="Arial" panose="020B0604020202020204" pitchFamily="34" charset="0"/>
              </a:rPr>
              <a:t>כיום הנתונים ברורים: יש לטפל רק במינון נמוך, ועליה איטית.</a:t>
            </a:r>
            <a:endParaRPr lang="en-US" dirty="0" smtClean="0">
              <a:solidFill>
                <a:srgbClr val="FFFF00"/>
              </a:solidFill>
              <a:latin typeface="Arial" panose="020B0604020202020204" pitchFamily="34" charset="0"/>
              <a:cs typeface="Arial" panose="020B0604020202020204" pitchFamily="34" charset="0"/>
            </a:endParaRPr>
          </a:p>
          <a:p>
            <a:pPr>
              <a:buClr>
                <a:srgbClr val="00B0F0"/>
              </a:buClr>
              <a:buFont typeface="Wingdings" panose="05000000000000000000" pitchFamily="2" charset="2"/>
              <a:buChar char="ü"/>
              <a:defRPr/>
            </a:pPr>
            <a:r>
              <a:rPr lang="he-IL" dirty="0" smtClean="0">
                <a:solidFill>
                  <a:srgbClr val="FFFF00"/>
                </a:solidFill>
                <a:latin typeface="Arial" panose="020B0604020202020204" pitchFamily="34" charset="0"/>
                <a:cs typeface="Arial" panose="020B0604020202020204" pitchFamily="34" charset="0"/>
              </a:rPr>
              <a:t> עליה בטוחה </a:t>
            </a:r>
            <a:r>
              <a:rPr lang="he-IL" dirty="0">
                <a:solidFill>
                  <a:srgbClr val="FFFF00"/>
                </a:solidFill>
                <a:latin typeface="Arial" panose="020B0604020202020204" pitchFamily="34" charset="0"/>
                <a:cs typeface="Arial" panose="020B0604020202020204" pitchFamily="34" charset="0"/>
              </a:rPr>
              <a:t>ויעילה </a:t>
            </a:r>
            <a:r>
              <a:rPr lang="he-IL" dirty="0" smtClean="0">
                <a:solidFill>
                  <a:srgbClr val="FFFF00"/>
                </a:solidFill>
                <a:latin typeface="Arial" panose="020B0604020202020204" pitchFamily="34" charset="0"/>
                <a:cs typeface="Arial" panose="020B0604020202020204" pitchFamily="34" charset="0"/>
              </a:rPr>
              <a:t>יותר מירידה במינון</a:t>
            </a:r>
            <a:r>
              <a:rPr lang="en-US" dirty="0" smtClean="0">
                <a:solidFill>
                  <a:srgbClr val="FFFF00"/>
                </a:solidFill>
                <a:latin typeface="Arial" panose="020B0604020202020204" pitchFamily="34" charset="0"/>
                <a:cs typeface="Arial" panose="020B0604020202020204" pitchFamily="34" charset="0"/>
              </a:rPr>
              <a:t>.</a:t>
            </a:r>
          </a:p>
          <a:p>
            <a:pPr algn="r" eaLnBrk="1" hangingPunct="1">
              <a:buClr>
                <a:srgbClr val="00B0F0"/>
              </a:buClr>
              <a:buFont typeface="Wingdings" panose="05000000000000000000" pitchFamily="2" charset="2"/>
              <a:buChar char="ü"/>
              <a:defRPr/>
            </a:pPr>
            <a:r>
              <a:rPr lang="he-IL" dirty="0" smtClean="0">
                <a:solidFill>
                  <a:srgbClr val="FFFF00"/>
                </a:solidFill>
                <a:latin typeface="Arial" panose="020B0604020202020204" pitchFamily="34" charset="0"/>
                <a:cs typeface="Arial" panose="020B0604020202020204" pitchFamily="34" charset="0"/>
              </a:rPr>
              <a:t> הרבה סבלנות: להתחיל נמוך ולהעלות לאט "</a:t>
            </a:r>
            <a:r>
              <a:rPr lang="en-US" dirty="0" smtClean="0">
                <a:solidFill>
                  <a:srgbClr val="FFFF00"/>
                </a:solidFill>
                <a:latin typeface="Arial" panose="020B0604020202020204" pitchFamily="34" charset="0"/>
                <a:cs typeface="Arial" panose="020B0604020202020204" pitchFamily="34" charset="0"/>
              </a:rPr>
              <a:t>low and slow</a:t>
            </a:r>
            <a:r>
              <a:rPr lang="he-IL" dirty="0" smtClean="0">
                <a:solidFill>
                  <a:srgbClr val="FFFF00"/>
                </a:solidFill>
                <a:latin typeface="Arial" panose="020B0604020202020204" pitchFamily="34" charset="0"/>
                <a:cs typeface="Arial" panose="020B0604020202020204" pitchFamily="34" charset="0"/>
              </a:rPr>
              <a:t>".</a:t>
            </a:r>
            <a:endParaRPr lang="en-US" dirty="0" smtClean="0">
              <a:solidFill>
                <a:srgbClr val="FFFF00"/>
              </a:solidFill>
              <a:latin typeface="Arial" panose="020B0604020202020204" pitchFamily="34" charset="0"/>
              <a:cs typeface="Arial" panose="020B0604020202020204" pitchFamily="34" charset="0"/>
            </a:endParaRPr>
          </a:p>
          <a:p>
            <a:pPr algn="l" rtl="0" eaLnBrk="1" hangingPunct="1">
              <a:buFontTx/>
              <a:buNone/>
              <a:defRPr/>
            </a:pPr>
            <a:endParaRPr lang="en-US" sz="2800" b="1" dirty="0" smtClean="0">
              <a:effectLst>
                <a:outerShdw blurRad="38100" dist="38100" dir="2700000" algn="tl">
                  <a:srgbClr val="000000"/>
                </a:outerShdw>
              </a:effectLst>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609600" y="1631950"/>
            <a:ext cx="8245475" cy="1143000"/>
          </a:xfrm>
        </p:spPr>
        <p:txBody>
          <a:bodyPr>
            <a:normAutofit/>
          </a:bodyPr>
          <a:lstStyle/>
          <a:p>
            <a:pPr rtl="0" eaLnBrk="1" hangingPunct="1"/>
            <a:r>
              <a:rPr lang="en-US" altLang="he-IL" dirty="0" smtClean="0">
                <a:solidFill>
                  <a:srgbClr val="FFC000"/>
                </a:solidFill>
                <a:cs typeface="Arial" charset="0"/>
              </a:rPr>
              <a:t>Metformin for ovulation induction?</a:t>
            </a:r>
          </a:p>
        </p:txBody>
      </p:sp>
      <p:sp>
        <p:nvSpPr>
          <p:cNvPr id="32771" name="Text Box 3"/>
          <p:cNvSpPr txBox="1">
            <a:spLocks noChangeArrowheads="1"/>
          </p:cNvSpPr>
          <p:nvPr/>
        </p:nvSpPr>
        <p:spPr bwMode="auto">
          <a:xfrm>
            <a:off x="609600" y="1828800"/>
            <a:ext cx="8321675" cy="946150"/>
          </a:xfrm>
          <a:prstGeom prst="rect">
            <a:avLst/>
          </a:prstGeom>
          <a:noFill/>
          <a:ln w="9525">
            <a:noFill/>
            <a:miter lim="800000"/>
            <a:headEnd/>
            <a:tailEnd/>
          </a:ln>
        </p:spPr>
        <p:txBody>
          <a:bodyPr>
            <a:spAutoFit/>
          </a:bodyPr>
          <a:lstStyle/>
          <a:p>
            <a:pPr algn="l" rtl="0" eaLnBrk="0" hangingPunct="0"/>
            <a:endParaRPr lang="en-US" altLang="en-US" sz="2800">
              <a:latin typeface="Times New Roman" pitchFamily="18" charset="0"/>
            </a:endParaRPr>
          </a:p>
          <a:p>
            <a:pPr algn="l" rtl="0" eaLnBrk="0" hangingPunct="0"/>
            <a:endParaRPr lang="en-US" altLang="he-IL" sz="2800">
              <a:latin typeface="Times New Roman" pitchFamily="18" charset="0"/>
            </a:endParaRPr>
          </a:p>
        </p:txBody>
      </p:sp>
      <p:sp>
        <p:nvSpPr>
          <p:cNvPr id="158724" name="Text Box 4"/>
          <p:cNvSpPr txBox="1">
            <a:spLocks noChangeArrowheads="1"/>
          </p:cNvSpPr>
          <p:nvPr/>
        </p:nvSpPr>
        <p:spPr bwMode="auto">
          <a:xfrm>
            <a:off x="822325" y="4870450"/>
            <a:ext cx="565150" cy="701675"/>
          </a:xfrm>
          <a:prstGeom prst="rect">
            <a:avLst/>
          </a:prstGeom>
          <a:noFill/>
          <a:ln w="9525">
            <a:noFill/>
            <a:miter lim="800000"/>
            <a:headEnd/>
            <a:tailEnd/>
          </a:ln>
        </p:spPr>
        <p:txBody>
          <a:bodyPr wrap="none">
            <a:spAutoFit/>
          </a:bodyPr>
          <a:lstStyle/>
          <a:p>
            <a:pPr marL="457200" indent="-457200" algn="l" rtl="0"/>
            <a:r>
              <a:rPr lang="en-US" sz="4000" b="1">
                <a:latin typeface="Times New Roman" pitchFamily="18" charset="0"/>
              </a:rPr>
              <a:t>   </a:t>
            </a: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8724"/>
                                        </p:tgtEl>
                                        <p:attrNameLst>
                                          <p:attrName>style.visibility</p:attrName>
                                        </p:attrNameLst>
                                      </p:cBhvr>
                                      <p:to>
                                        <p:strVal val="visible"/>
                                      </p:to>
                                    </p:set>
                                    <p:anim calcmode="lin" valueType="num">
                                      <p:cBhvr additive="base">
                                        <p:cTn id="7" dur="500" fill="hold"/>
                                        <p:tgtEl>
                                          <p:spTgt spid="158724"/>
                                        </p:tgtEl>
                                        <p:attrNameLst>
                                          <p:attrName>ppt_x</p:attrName>
                                        </p:attrNameLst>
                                      </p:cBhvr>
                                      <p:tavLst>
                                        <p:tav tm="0">
                                          <p:val>
                                            <p:strVal val="0-#ppt_w/2"/>
                                          </p:val>
                                        </p:tav>
                                        <p:tav tm="100000">
                                          <p:val>
                                            <p:strVal val="#ppt_x"/>
                                          </p:val>
                                        </p:tav>
                                      </p:tavLst>
                                    </p:anim>
                                    <p:anim calcmode="lin" valueType="num">
                                      <p:cBhvr additive="base">
                                        <p:cTn id="8" dur="500" fill="hold"/>
                                        <p:tgtEl>
                                          <p:spTgt spid="1587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4"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idx="4294967295"/>
          </p:nvPr>
        </p:nvSpPr>
        <p:spPr>
          <a:xfrm>
            <a:off x="306489" y="274638"/>
            <a:ext cx="8964488" cy="1143000"/>
          </a:xfrm>
        </p:spPr>
        <p:txBody>
          <a:bodyPr>
            <a:normAutofit/>
          </a:bodyPr>
          <a:lstStyle/>
          <a:p>
            <a:pPr rtl="0"/>
            <a:r>
              <a:rPr lang="en-US" sz="3600" dirty="0" smtClean="0">
                <a:solidFill>
                  <a:srgbClr val="FFC000"/>
                </a:solidFill>
                <a:latin typeface="Arial" panose="020B0604020202020204" pitchFamily="34" charset="0"/>
                <a:cs typeface="Arial" panose="020B0604020202020204" pitchFamily="34" charset="0"/>
              </a:rPr>
              <a:t>Screening for insulin resistance in PCOS</a:t>
            </a:r>
          </a:p>
        </p:txBody>
      </p:sp>
      <p:sp>
        <p:nvSpPr>
          <p:cNvPr id="38915" name="Rectangle 3"/>
          <p:cNvSpPr>
            <a:spLocks noGrp="1" noChangeArrowheads="1"/>
          </p:cNvSpPr>
          <p:nvPr>
            <p:ph idx="4294967295"/>
          </p:nvPr>
        </p:nvSpPr>
        <p:spPr>
          <a:xfrm>
            <a:off x="308706" y="1749425"/>
            <a:ext cx="8347075" cy="3176588"/>
          </a:xfrm>
        </p:spPr>
        <p:txBody>
          <a:bodyPr/>
          <a:lstStyle/>
          <a:p>
            <a:pPr>
              <a:defRPr/>
            </a:pPr>
            <a:endParaRPr lang="en-US" b="1" dirty="0" smtClean="0">
              <a:effectLst>
                <a:outerShdw blurRad="38100" dist="38100" dir="2700000" algn="tl">
                  <a:srgbClr val="000000"/>
                </a:outerShdw>
              </a:effectLst>
            </a:endParaRPr>
          </a:p>
          <a:p>
            <a:pPr>
              <a:defRPr/>
            </a:pPr>
            <a:endParaRPr lang="en-US" b="1" dirty="0" smtClean="0">
              <a:effectLst>
                <a:outerShdw blurRad="38100" dist="38100" dir="2700000" algn="tl">
                  <a:srgbClr val="000000"/>
                </a:outerShdw>
              </a:effectLst>
            </a:endParaRPr>
          </a:p>
          <a:p>
            <a:pPr algn="l" rtl="0">
              <a:buClr>
                <a:srgbClr val="00B0F0"/>
              </a:buClr>
              <a:buFont typeface="Wingdings" panose="05000000000000000000" pitchFamily="2" charset="2"/>
              <a:buChar char="ü"/>
              <a:defRPr/>
            </a:pPr>
            <a:r>
              <a:rPr lang="en-US" sz="2800" dirty="0" smtClean="0">
                <a:solidFill>
                  <a:srgbClr val="FFFF00"/>
                </a:solidFill>
                <a:latin typeface="Arial" panose="020B0604020202020204" pitchFamily="34" charset="0"/>
                <a:cs typeface="Arial" panose="020B0604020202020204" pitchFamily="34" charset="0"/>
              </a:rPr>
              <a:t>Should we make a formal assessment of insulin resistance in all women with PCOS?</a:t>
            </a:r>
          </a:p>
        </p:txBody>
      </p:sp>
      <p:sp>
        <p:nvSpPr>
          <p:cNvPr id="38916" name="Text Box 4"/>
          <p:cNvSpPr txBox="1">
            <a:spLocks noChangeArrowheads="1"/>
          </p:cNvSpPr>
          <p:nvPr/>
        </p:nvSpPr>
        <p:spPr bwMode="auto">
          <a:xfrm>
            <a:off x="4177027" y="4149080"/>
            <a:ext cx="1223412" cy="923330"/>
          </a:xfrm>
          <a:prstGeom prst="rect">
            <a:avLst/>
          </a:prstGeom>
          <a:noFill/>
          <a:ln w="9525">
            <a:noFill/>
            <a:miter lim="800000"/>
            <a:headEnd/>
            <a:tailEnd/>
          </a:ln>
          <a:effectLst/>
        </p:spPr>
        <p:txBody>
          <a:bodyPr wrap="none">
            <a:spAutoFit/>
          </a:bodyPr>
          <a:lstStyle/>
          <a:p>
            <a:pPr algn="ctr" rtl="0">
              <a:defRPr/>
            </a:pPr>
            <a:r>
              <a:rPr lang="en-US" sz="5400" b="1" dirty="0">
                <a:solidFill>
                  <a:srgbClr val="FFC000"/>
                </a:solidFill>
                <a:effectLst>
                  <a:outerShdw blurRad="38100" dist="38100" dir="2700000" algn="tl">
                    <a:srgbClr val="000000"/>
                  </a:outerShdw>
                </a:effectLst>
                <a:latin typeface="Arial" pitchFamily="34" charset="0"/>
                <a:cs typeface="Arial" pitchFamily="34" charset="0"/>
              </a:rPr>
              <a:t>NO</a:t>
            </a: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8916"/>
                                        </p:tgtEl>
                                        <p:attrNameLst>
                                          <p:attrName>style.visibility</p:attrName>
                                        </p:attrNameLst>
                                      </p:cBhvr>
                                      <p:to>
                                        <p:strVal val="visible"/>
                                      </p:to>
                                    </p:set>
                                    <p:anim calcmode="lin" valueType="num">
                                      <p:cBhvr additive="base">
                                        <p:cTn id="7" dur="500" fill="hold"/>
                                        <p:tgtEl>
                                          <p:spTgt spid="38916"/>
                                        </p:tgtEl>
                                        <p:attrNameLst>
                                          <p:attrName>ppt_x</p:attrName>
                                        </p:attrNameLst>
                                      </p:cBhvr>
                                      <p:tavLst>
                                        <p:tav tm="0">
                                          <p:val>
                                            <p:strVal val="0-#ppt_w/2"/>
                                          </p:val>
                                        </p:tav>
                                        <p:tav tm="100000">
                                          <p:val>
                                            <p:strVal val="#ppt_x"/>
                                          </p:val>
                                        </p:tav>
                                      </p:tavLst>
                                    </p:anim>
                                    <p:anim calcmode="lin" valueType="num">
                                      <p:cBhvr additive="base">
                                        <p:cTn id="8" dur="500" fill="hold"/>
                                        <p:tgtEl>
                                          <p:spTgt spid="389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p:cNvSpPr>
            <a:spLocks noGrp="1"/>
          </p:cNvSpPr>
          <p:nvPr>
            <p:ph type="title"/>
          </p:nvPr>
        </p:nvSpPr>
        <p:spPr/>
        <p:txBody>
          <a:bodyPr>
            <a:normAutofit/>
          </a:bodyPr>
          <a:lstStyle/>
          <a:p>
            <a:pPr algn="r"/>
            <a:r>
              <a:rPr lang="en-US" sz="3600" dirty="0" smtClean="0">
                <a:solidFill>
                  <a:srgbClr val="FFC000"/>
                </a:solidFill>
              </a:rPr>
              <a:t>PCO </a:t>
            </a:r>
            <a:r>
              <a:rPr lang="he-IL" sz="3600" dirty="0" smtClean="0">
                <a:solidFill>
                  <a:srgbClr val="FFC000"/>
                </a:solidFill>
              </a:rPr>
              <a:t> </a:t>
            </a:r>
            <a:r>
              <a:rPr lang="he-IL" sz="3600" dirty="0" smtClean="0">
                <a:solidFill>
                  <a:srgbClr val="FFC000"/>
                </a:solidFill>
                <a:latin typeface="Arial" panose="020B0604020202020204" pitchFamily="34" charset="0"/>
                <a:cs typeface="Arial" panose="020B0604020202020204" pitchFamily="34" charset="0"/>
              </a:rPr>
              <a:t>- שכיחות</a:t>
            </a:r>
            <a:endParaRPr lang="he-IL" sz="3600" dirty="0">
              <a:solidFill>
                <a:srgbClr val="FFC000"/>
              </a:solidFill>
              <a:latin typeface="Arial" panose="020B0604020202020204" pitchFamily="34" charset="0"/>
              <a:cs typeface="Arial" panose="020B0604020202020204" pitchFamily="34" charset="0"/>
            </a:endParaRPr>
          </a:p>
        </p:txBody>
      </p:sp>
      <p:sp>
        <p:nvSpPr>
          <p:cNvPr id="3" name="מציין מיקום תוכן 2"/>
          <p:cNvSpPr>
            <a:spLocks noGrp="1"/>
          </p:cNvSpPr>
          <p:nvPr>
            <p:ph idx="1"/>
          </p:nvPr>
        </p:nvSpPr>
        <p:spPr/>
        <p:txBody>
          <a:bodyPr/>
          <a:lstStyle/>
          <a:p>
            <a:pPr>
              <a:buClr>
                <a:srgbClr val="00B0F0"/>
              </a:buClr>
              <a:buFont typeface="Wingdings" panose="05000000000000000000" pitchFamily="2" charset="2"/>
              <a:buChar char="ü"/>
            </a:pPr>
            <a:r>
              <a:rPr lang="he-IL" dirty="0" smtClean="0">
                <a:solidFill>
                  <a:srgbClr val="FFFF00"/>
                </a:solidFill>
                <a:latin typeface="Arial" panose="020B0604020202020204" pitchFamily="34" charset="0"/>
                <a:cs typeface="Arial" panose="020B0604020202020204" pitchFamily="34" charset="0"/>
              </a:rPr>
              <a:t>6%- 7% מכל הנשים בגיל הפוריות.</a:t>
            </a:r>
          </a:p>
          <a:p>
            <a:pPr>
              <a:buClr>
                <a:srgbClr val="00B0F0"/>
              </a:buClr>
              <a:buFont typeface="Wingdings" panose="05000000000000000000" pitchFamily="2" charset="2"/>
              <a:buChar char="ü"/>
            </a:pPr>
            <a:r>
              <a:rPr lang="he-IL" dirty="0" smtClean="0">
                <a:solidFill>
                  <a:srgbClr val="FFFF00"/>
                </a:solidFill>
                <a:latin typeface="Arial" panose="020B0604020202020204" pitchFamily="34" charset="0"/>
                <a:cs typeface="Arial" panose="020B0604020202020204" pitchFamily="34" charset="0"/>
              </a:rPr>
              <a:t>28% מהנשים עם השמנת יתר.</a:t>
            </a:r>
          </a:p>
          <a:p>
            <a:pPr>
              <a:buClr>
                <a:srgbClr val="00B0F0"/>
              </a:buClr>
              <a:buFont typeface="Wingdings" panose="05000000000000000000" pitchFamily="2" charset="2"/>
              <a:buChar char="ü"/>
            </a:pPr>
            <a:r>
              <a:rPr lang="he-IL" dirty="0" smtClean="0">
                <a:solidFill>
                  <a:srgbClr val="FFFF00"/>
                </a:solidFill>
                <a:latin typeface="Arial" panose="020B0604020202020204" pitchFamily="34" charset="0"/>
                <a:cs typeface="Arial" panose="020B0604020202020204" pitchFamily="34" charset="0"/>
              </a:rPr>
              <a:t>ב – 33% מכל הנשים השחלות הן במראה של </a:t>
            </a:r>
            <a:r>
              <a:rPr lang="en-US" dirty="0" smtClean="0">
                <a:solidFill>
                  <a:srgbClr val="FFFF00"/>
                </a:solidFill>
                <a:latin typeface="Arial" panose="020B0604020202020204" pitchFamily="34" charset="0"/>
                <a:cs typeface="Arial" panose="020B0604020202020204" pitchFamily="34" charset="0"/>
              </a:rPr>
              <a:t>PCO</a:t>
            </a:r>
            <a:r>
              <a:rPr lang="he-IL" dirty="0" smtClean="0">
                <a:solidFill>
                  <a:srgbClr val="FFFF00"/>
                </a:solidFill>
                <a:latin typeface="Arial" panose="020B0604020202020204" pitchFamily="34" charset="0"/>
                <a:cs typeface="Arial" panose="020B0604020202020204" pitchFamily="34" charset="0"/>
              </a:rPr>
              <a:t>. מראה כזה אינו מנבא </a:t>
            </a:r>
            <a:r>
              <a:rPr lang="en-US" dirty="0" smtClean="0">
                <a:solidFill>
                  <a:srgbClr val="FFFF00"/>
                </a:solidFill>
                <a:latin typeface="Arial" panose="020B0604020202020204" pitchFamily="34" charset="0"/>
                <a:cs typeface="Arial" panose="020B0604020202020204" pitchFamily="34" charset="0"/>
              </a:rPr>
              <a:t>PCOS</a:t>
            </a:r>
            <a:r>
              <a:rPr lang="he-IL" dirty="0" smtClean="0">
                <a:solidFill>
                  <a:srgbClr val="FFFF00"/>
                </a:solidFill>
                <a:latin typeface="Arial" panose="020B0604020202020204" pitchFamily="34" charset="0"/>
                <a:cs typeface="Arial" panose="020B0604020202020204" pitchFamily="34" charset="0"/>
              </a:rPr>
              <a:t>.</a:t>
            </a:r>
          </a:p>
          <a:p>
            <a:pPr>
              <a:buClr>
                <a:srgbClr val="00B0F0"/>
              </a:buClr>
              <a:buFont typeface="Wingdings" panose="05000000000000000000" pitchFamily="2" charset="2"/>
              <a:buChar char="ü"/>
            </a:pPr>
            <a:endParaRPr lang="he-IL" dirty="0">
              <a:solidFill>
                <a:srgbClr val="FFFF00"/>
              </a:solidFill>
              <a:latin typeface="Arial" panose="020B0604020202020204" pitchFamily="34" charset="0"/>
              <a:cs typeface="Arial" panose="020B0604020202020204" pitchFamily="34" charset="0"/>
            </a:endParaRPr>
          </a:p>
          <a:p>
            <a:pPr>
              <a:buClr>
                <a:srgbClr val="00B0F0"/>
              </a:buClr>
              <a:buFont typeface="Wingdings" panose="05000000000000000000" pitchFamily="2" charset="2"/>
              <a:buChar char="ü"/>
            </a:pPr>
            <a:r>
              <a:rPr lang="he-IL" dirty="0" smtClean="0">
                <a:solidFill>
                  <a:srgbClr val="FFFF00"/>
                </a:solidFill>
                <a:latin typeface="Arial" panose="020B0604020202020204" pitchFamily="34" charset="0"/>
                <a:cs typeface="Arial" panose="020B0604020202020204" pitchFamily="34" charset="0"/>
              </a:rPr>
              <a:t>גורמי סיכון:</a:t>
            </a:r>
          </a:p>
          <a:p>
            <a:pPr lvl="1">
              <a:buClr>
                <a:srgbClr val="00B0F0"/>
              </a:buClr>
              <a:buFont typeface="Wingdings" panose="05000000000000000000" pitchFamily="2" charset="2"/>
              <a:buChar char="Ø"/>
            </a:pPr>
            <a:r>
              <a:rPr lang="he-IL" dirty="0" smtClean="0">
                <a:solidFill>
                  <a:srgbClr val="FFFF00"/>
                </a:solidFill>
                <a:latin typeface="Arial" panose="020B0604020202020204" pitchFamily="34" charset="0"/>
                <a:cs typeface="Arial" panose="020B0604020202020204" pitchFamily="34" charset="0"/>
              </a:rPr>
              <a:t> סיפור משפחתי.</a:t>
            </a:r>
          </a:p>
          <a:p>
            <a:pPr lvl="1">
              <a:buClr>
                <a:srgbClr val="00B0F0"/>
              </a:buClr>
              <a:buFont typeface="Wingdings" panose="05000000000000000000" pitchFamily="2" charset="2"/>
              <a:buChar char="Ø"/>
            </a:pPr>
            <a:r>
              <a:rPr lang="he-IL" dirty="0" smtClean="0">
                <a:solidFill>
                  <a:srgbClr val="FFFF00"/>
                </a:solidFill>
                <a:latin typeface="Arial" panose="020B0604020202020204" pitchFamily="34" charset="0"/>
                <a:cs typeface="Arial" panose="020B0604020202020204" pitchFamily="34" charset="0"/>
              </a:rPr>
              <a:t> מוטציות בגן המקודד לקולטן האינסולין, בעיקר ברזות.</a:t>
            </a:r>
          </a:p>
          <a:p>
            <a:endParaRPr lang="he-IL" dirty="0" smtClean="0"/>
          </a:p>
          <a:p>
            <a:endParaRPr lang="he-IL" dirty="0"/>
          </a:p>
        </p:txBody>
      </p:sp>
    </p:spTree>
    <p:extLst>
      <p:ext uri="{BB962C8B-B14F-4D97-AF65-F5344CB8AC3E}">
        <p14:creationId xmlns:p14="http://schemas.microsoft.com/office/powerpoint/2010/main" val="42944521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idx="4294967295"/>
          </p:nvPr>
        </p:nvSpPr>
        <p:spPr>
          <a:xfrm>
            <a:off x="2092362" y="476672"/>
            <a:ext cx="5364088" cy="1143000"/>
          </a:xfrm>
        </p:spPr>
        <p:txBody>
          <a:bodyPr>
            <a:normAutofit/>
          </a:bodyPr>
          <a:lstStyle/>
          <a:p>
            <a:pPr algn="ctr" rtl="0" eaLnBrk="1" hangingPunct="1">
              <a:defRPr/>
            </a:pPr>
            <a:r>
              <a:rPr lang="en-US" sz="3600" dirty="0" smtClean="0">
                <a:solidFill>
                  <a:srgbClr val="FFC000"/>
                </a:solidFill>
                <a:latin typeface="Arial" panose="020B0604020202020204" pitchFamily="34" charset="0"/>
                <a:cs typeface="Arial" panose="020B0604020202020204" pitchFamily="34" charset="0"/>
              </a:rPr>
              <a:t>Live birth rates</a:t>
            </a:r>
          </a:p>
        </p:txBody>
      </p:sp>
      <p:sp>
        <p:nvSpPr>
          <p:cNvPr id="54275" name="Text Box 3"/>
          <p:cNvSpPr txBox="1">
            <a:spLocks noChangeArrowheads="1"/>
          </p:cNvSpPr>
          <p:nvPr/>
        </p:nvSpPr>
        <p:spPr bwMode="auto">
          <a:xfrm>
            <a:off x="762000" y="1905000"/>
            <a:ext cx="8024813" cy="4054475"/>
          </a:xfrm>
          <a:prstGeom prst="rect">
            <a:avLst/>
          </a:prstGeom>
          <a:noFill/>
          <a:ln w="9525">
            <a:noFill/>
            <a:miter lim="800000"/>
            <a:headEnd/>
            <a:tailEnd/>
          </a:ln>
          <a:effectLst/>
        </p:spPr>
        <p:txBody>
          <a:bodyPr>
            <a:spAutoFit/>
          </a:bodyPr>
          <a:lstStyle/>
          <a:p>
            <a:pPr algn="l" rtl="0">
              <a:defRPr/>
            </a:pPr>
            <a:r>
              <a:rPr lang="en-US" sz="3200" u="sng" dirty="0">
                <a:solidFill>
                  <a:srgbClr val="FFFF00"/>
                </a:solidFill>
                <a:latin typeface="Times New Roman" pitchFamily="18" charset="0"/>
                <a:cs typeface="Times New Roman" pitchFamily="18" charset="0"/>
              </a:rPr>
              <a:t>CC</a:t>
            </a:r>
            <a:r>
              <a:rPr lang="en-US" sz="3200" dirty="0">
                <a:solidFill>
                  <a:srgbClr val="FFFF00"/>
                </a:solidFill>
                <a:latin typeface="Times New Roman" pitchFamily="18" charset="0"/>
                <a:cs typeface="Times New Roman" pitchFamily="18" charset="0"/>
              </a:rPr>
              <a:t>            </a:t>
            </a:r>
            <a:r>
              <a:rPr lang="en-US" sz="3200" u="sng" dirty="0">
                <a:solidFill>
                  <a:srgbClr val="FFFF00"/>
                </a:solidFill>
                <a:latin typeface="Times New Roman" pitchFamily="18" charset="0"/>
                <a:cs typeface="Times New Roman" pitchFamily="18" charset="0"/>
              </a:rPr>
              <a:t>Metformin</a:t>
            </a:r>
            <a:r>
              <a:rPr lang="en-US" sz="3200" dirty="0">
                <a:solidFill>
                  <a:srgbClr val="FFFF00"/>
                </a:solidFill>
                <a:latin typeface="Times New Roman" pitchFamily="18" charset="0"/>
                <a:cs typeface="Times New Roman" pitchFamily="18" charset="0"/>
              </a:rPr>
              <a:t>          </a:t>
            </a:r>
            <a:r>
              <a:rPr lang="en-US" sz="3200" u="sng" dirty="0" err="1">
                <a:solidFill>
                  <a:srgbClr val="FFFF00"/>
                </a:solidFill>
                <a:latin typeface="Times New Roman" pitchFamily="18" charset="0"/>
                <a:cs typeface="Times New Roman" pitchFamily="18" charset="0"/>
              </a:rPr>
              <a:t>CC+metformin</a:t>
            </a:r>
            <a:endParaRPr lang="en-US" sz="3200" u="sng" dirty="0">
              <a:solidFill>
                <a:srgbClr val="FFFF00"/>
              </a:solidFill>
              <a:latin typeface="Times New Roman" pitchFamily="18" charset="0"/>
              <a:cs typeface="Times New Roman" pitchFamily="18" charset="0"/>
            </a:endParaRPr>
          </a:p>
          <a:p>
            <a:pPr algn="l" rtl="0">
              <a:defRPr/>
            </a:pPr>
            <a:endParaRPr lang="en-US" sz="3200" dirty="0">
              <a:solidFill>
                <a:srgbClr val="FFFF00"/>
              </a:solidFill>
              <a:latin typeface="Times New Roman" pitchFamily="18" charset="0"/>
              <a:cs typeface="Times New Roman" pitchFamily="18" charset="0"/>
            </a:endParaRPr>
          </a:p>
          <a:p>
            <a:pPr algn="l" rtl="0">
              <a:defRPr/>
            </a:pPr>
            <a:r>
              <a:rPr lang="en-US" sz="3200" dirty="0">
                <a:solidFill>
                  <a:srgbClr val="FFFF00"/>
                </a:solidFill>
                <a:latin typeface="Times New Roman" pitchFamily="18" charset="0"/>
                <a:cs typeface="Times New Roman" pitchFamily="18" charset="0"/>
              </a:rPr>
              <a:t>22.5%            7.2%                   26.8%</a:t>
            </a:r>
          </a:p>
          <a:p>
            <a:pPr algn="l" rtl="0">
              <a:defRPr/>
            </a:pPr>
            <a:r>
              <a:rPr lang="en-US" sz="2800" dirty="0">
                <a:solidFill>
                  <a:srgbClr val="FFFF00"/>
                </a:solidFill>
                <a:latin typeface="Times New Roman" pitchFamily="18" charset="0"/>
                <a:cs typeface="Times New Roman" pitchFamily="18" charset="0"/>
              </a:rPr>
              <a:t>                      </a:t>
            </a:r>
          </a:p>
          <a:p>
            <a:pPr lvl="4">
              <a:defRPr/>
            </a:pPr>
            <a:r>
              <a:rPr lang="en-US" sz="2800" dirty="0">
                <a:latin typeface="Times New Roman" pitchFamily="18" charset="0"/>
                <a:cs typeface="Times New Roman" pitchFamily="18" charset="0"/>
              </a:rPr>
              <a:t>                                      </a:t>
            </a:r>
            <a:r>
              <a:rPr lang="en-US" dirty="0" err="1">
                <a:latin typeface="Times New Roman" pitchFamily="18" charset="0"/>
                <a:cs typeface="Times New Roman" pitchFamily="18" charset="0"/>
              </a:rPr>
              <a:t>Legro</a:t>
            </a:r>
            <a:r>
              <a:rPr lang="en-US" dirty="0">
                <a:latin typeface="Times New Roman" pitchFamily="18" charset="0"/>
                <a:cs typeface="Times New Roman" pitchFamily="18" charset="0"/>
              </a:rPr>
              <a:t> et al, NEJM, 2007</a:t>
            </a:r>
          </a:p>
          <a:p>
            <a:pPr algn="l" rtl="0">
              <a:defRPr/>
            </a:pPr>
            <a:endParaRPr lang="en-US" dirty="0">
              <a:solidFill>
                <a:srgbClr val="FFFF00"/>
              </a:solidFill>
              <a:latin typeface="Times New Roman" pitchFamily="18" charset="0"/>
              <a:cs typeface="Times New Roman" pitchFamily="18" charset="0"/>
            </a:endParaRPr>
          </a:p>
          <a:p>
            <a:pPr algn="l" rtl="0">
              <a:defRPr/>
            </a:pPr>
            <a:r>
              <a:rPr lang="en-US" sz="2800" dirty="0">
                <a:solidFill>
                  <a:srgbClr val="FFFF00"/>
                </a:solidFill>
                <a:latin typeface="Times New Roman" pitchFamily="18" charset="0"/>
                <a:cs typeface="Times New Roman" pitchFamily="18" charset="0"/>
              </a:rPr>
              <a:t>15.4%               7.9%                        21.1%</a:t>
            </a:r>
          </a:p>
          <a:p>
            <a:pPr algn="l" rtl="0">
              <a:defRPr/>
            </a:pPr>
            <a:endParaRPr lang="en-US" sz="2800" dirty="0">
              <a:solidFill>
                <a:srgbClr val="FFFF00"/>
              </a:solidFill>
              <a:latin typeface="Times New Roman" pitchFamily="18" charset="0"/>
              <a:cs typeface="Times New Roman" pitchFamily="18" charset="0"/>
            </a:endParaRPr>
          </a:p>
          <a:p>
            <a:pPr lvl="5">
              <a:defRPr/>
            </a:pPr>
            <a:r>
              <a:rPr lang="en-US" sz="2800" dirty="0">
                <a:latin typeface="Times New Roman" pitchFamily="18" charset="0"/>
                <a:cs typeface="Times New Roman" pitchFamily="18" charset="0"/>
              </a:rPr>
              <a:t>                                </a:t>
            </a:r>
            <a:r>
              <a:rPr lang="en-US" dirty="0">
                <a:latin typeface="Times New Roman" pitchFamily="18" charset="0"/>
                <a:cs typeface="Times New Roman" pitchFamily="18" charset="0"/>
              </a:rPr>
              <a:t>Zain et al, </a:t>
            </a:r>
            <a:r>
              <a:rPr lang="en-US" dirty="0" err="1">
                <a:latin typeface="Times New Roman" pitchFamily="18" charset="0"/>
                <a:cs typeface="Times New Roman" pitchFamily="18" charset="0"/>
              </a:rPr>
              <a:t>Fertil</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Steril</a:t>
            </a:r>
            <a:r>
              <a:rPr lang="en-US" dirty="0">
                <a:latin typeface="Times New Roman" pitchFamily="18" charset="0"/>
                <a:cs typeface="Times New Roman" pitchFamily="18" charset="0"/>
              </a:rPr>
              <a:t>, 2009</a:t>
            </a: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idx="4294967295"/>
          </p:nvPr>
        </p:nvSpPr>
        <p:spPr>
          <a:xfrm>
            <a:off x="1368850" y="548680"/>
            <a:ext cx="6851788" cy="1143000"/>
          </a:xfrm>
        </p:spPr>
        <p:txBody>
          <a:bodyPr>
            <a:normAutofit/>
          </a:bodyPr>
          <a:lstStyle/>
          <a:p>
            <a:pPr rtl="0" eaLnBrk="1" hangingPunct="1">
              <a:defRPr/>
            </a:pPr>
            <a:r>
              <a:rPr lang="en-US" sz="3600" dirty="0" smtClean="0">
                <a:solidFill>
                  <a:srgbClr val="FFC000"/>
                </a:solidFill>
                <a:latin typeface="Arial" panose="020B0604020202020204" pitchFamily="34" charset="0"/>
                <a:cs typeface="Arial" panose="020B0604020202020204" pitchFamily="34" charset="0"/>
              </a:rPr>
              <a:t>Metformin alone  - Obese PCOS</a:t>
            </a:r>
          </a:p>
        </p:txBody>
      </p:sp>
      <p:sp>
        <p:nvSpPr>
          <p:cNvPr id="107523" name="Rectangle 3"/>
          <p:cNvSpPr>
            <a:spLocks noGrp="1" noChangeArrowheads="1"/>
          </p:cNvSpPr>
          <p:nvPr>
            <p:ph type="body" idx="4294967295"/>
          </p:nvPr>
        </p:nvSpPr>
        <p:spPr>
          <a:xfrm>
            <a:off x="755576" y="1844824"/>
            <a:ext cx="8078337" cy="4114800"/>
          </a:xfrm>
        </p:spPr>
        <p:txBody>
          <a:bodyPr>
            <a:normAutofit/>
          </a:bodyPr>
          <a:lstStyle/>
          <a:p>
            <a:pPr algn="l" rtl="0" eaLnBrk="1" hangingPunct="1">
              <a:lnSpc>
                <a:spcPct val="90000"/>
              </a:lnSpc>
              <a:buClr>
                <a:srgbClr val="00B0F0"/>
              </a:buClr>
              <a:buFont typeface="Wingdings" panose="05000000000000000000" pitchFamily="2" charset="2"/>
              <a:buChar char="ü"/>
              <a:defRPr/>
            </a:pPr>
            <a:r>
              <a:rPr lang="en-US" dirty="0" smtClean="0">
                <a:solidFill>
                  <a:srgbClr val="FFFF00"/>
                </a:solidFill>
                <a:latin typeface="Arial" panose="020B0604020202020204" pitchFamily="34" charset="0"/>
                <a:cs typeface="Arial" panose="020B0604020202020204" pitchFamily="34" charset="0"/>
              </a:rPr>
              <a:t>N=143 PCOS,  BMI&gt;30</a:t>
            </a:r>
          </a:p>
          <a:p>
            <a:pPr algn="l" rtl="0" eaLnBrk="1" hangingPunct="1">
              <a:lnSpc>
                <a:spcPct val="90000"/>
              </a:lnSpc>
              <a:buClr>
                <a:srgbClr val="00B0F0"/>
              </a:buClr>
              <a:buFont typeface="Wingdings" panose="05000000000000000000" pitchFamily="2" charset="2"/>
              <a:buChar char="ü"/>
              <a:defRPr/>
            </a:pPr>
            <a:r>
              <a:rPr lang="en-US" dirty="0" smtClean="0">
                <a:solidFill>
                  <a:srgbClr val="FFFF00"/>
                </a:solidFill>
                <a:latin typeface="Arial" panose="020B0604020202020204" pitchFamily="34" charset="0"/>
                <a:cs typeface="Arial" panose="020B0604020202020204" pitchFamily="34" charset="0"/>
              </a:rPr>
              <a:t>Placebo vs metformin (1700 mg) for 6 months</a:t>
            </a:r>
          </a:p>
          <a:p>
            <a:pPr algn="l" rtl="0" eaLnBrk="1" hangingPunct="1">
              <a:lnSpc>
                <a:spcPct val="90000"/>
              </a:lnSpc>
              <a:buClr>
                <a:srgbClr val="00B0F0"/>
              </a:buClr>
              <a:buFont typeface="Wingdings" panose="05000000000000000000" pitchFamily="2" charset="2"/>
              <a:buChar char="ü"/>
              <a:defRPr/>
            </a:pPr>
            <a:r>
              <a:rPr lang="en-US" dirty="0" smtClean="0">
                <a:solidFill>
                  <a:srgbClr val="FFFF00"/>
                </a:solidFill>
                <a:latin typeface="Arial" panose="020B0604020202020204" pitchFamily="34" charset="0"/>
                <a:cs typeface="Arial" panose="020B0604020202020204" pitchFamily="34" charset="0"/>
              </a:rPr>
              <a:t>All on diet and exercise</a:t>
            </a:r>
          </a:p>
          <a:p>
            <a:pPr algn="l" rtl="0" eaLnBrk="1" hangingPunct="1">
              <a:lnSpc>
                <a:spcPct val="90000"/>
              </a:lnSpc>
              <a:buClr>
                <a:srgbClr val="00B0F0"/>
              </a:buClr>
              <a:buFont typeface="Wingdings" panose="05000000000000000000" pitchFamily="2" charset="2"/>
              <a:buChar char="ü"/>
              <a:defRPr/>
            </a:pPr>
            <a:r>
              <a:rPr lang="en-US" dirty="0" smtClean="0">
                <a:solidFill>
                  <a:srgbClr val="FFFF00"/>
                </a:solidFill>
                <a:latin typeface="Arial" panose="020B0604020202020204" pitchFamily="34" charset="0"/>
                <a:cs typeface="Arial" panose="020B0604020202020204" pitchFamily="34" charset="0"/>
              </a:rPr>
              <a:t>No difference - Placebo and </a:t>
            </a:r>
            <a:r>
              <a:rPr lang="en-US" dirty="0" err="1" smtClean="0">
                <a:solidFill>
                  <a:srgbClr val="FFFF00"/>
                </a:solidFill>
                <a:latin typeface="Arial" panose="020B0604020202020204" pitchFamily="34" charset="0"/>
                <a:cs typeface="Arial" panose="020B0604020202020204" pitchFamily="34" charset="0"/>
              </a:rPr>
              <a:t>metformin</a:t>
            </a:r>
            <a:r>
              <a:rPr lang="en-US" dirty="0" smtClean="0">
                <a:solidFill>
                  <a:srgbClr val="FFFF00"/>
                </a:solidFill>
                <a:latin typeface="Arial" panose="020B0604020202020204" pitchFamily="34" charset="0"/>
                <a:cs typeface="Arial" panose="020B0604020202020204" pitchFamily="34" charset="0"/>
              </a:rPr>
              <a:t> improved menstrual function and weight loss equally</a:t>
            </a:r>
          </a:p>
          <a:p>
            <a:pPr algn="l" rtl="0" eaLnBrk="1" hangingPunct="1">
              <a:lnSpc>
                <a:spcPct val="90000"/>
              </a:lnSpc>
              <a:buClr>
                <a:srgbClr val="00B0F0"/>
              </a:buClr>
              <a:buFont typeface="Wingdings" panose="05000000000000000000" pitchFamily="2" charset="2"/>
              <a:buChar char="ü"/>
              <a:defRPr/>
            </a:pPr>
            <a:r>
              <a:rPr lang="en-US" dirty="0" smtClean="0">
                <a:solidFill>
                  <a:srgbClr val="FFFF00"/>
                </a:solidFill>
                <a:latin typeface="Arial" panose="020B0604020202020204" pitchFamily="34" charset="0"/>
                <a:cs typeface="Arial" panose="020B0604020202020204" pitchFamily="34" charset="0"/>
              </a:rPr>
              <a:t>Menstrual regularity correlated with weight loss</a:t>
            </a:r>
          </a:p>
          <a:p>
            <a:pPr algn="l" rtl="0" eaLnBrk="1" hangingPunct="1">
              <a:lnSpc>
                <a:spcPct val="90000"/>
              </a:lnSpc>
              <a:buFontTx/>
              <a:buNone/>
              <a:defRPr/>
            </a:pPr>
            <a:endParaRPr lang="en-US" sz="2800" dirty="0" smtClean="0">
              <a:effectLst>
                <a:outerShdw blurRad="38100" dist="38100" dir="2700000" algn="tl">
                  <a:srgbClr val="000000"/>
                </a:outerShdw>
              </a:effectLst>
            </a:endParaRPr>
          </a:p>
          <a:p>
            <a:pPr algn="l" eaLnBrk="1" hangingPunct="1">
              <a:lnSpc>
                <a:spcPct val="90000"/>
              </a:lnSpc>
              <a:buFontTx/>
              <a:buNone/>
              <a:defRPr/>
            </a:pPr>
            <a:r>
              <a:rPr lang="en-US" sz="2800" dirty="0" smtClean="0">
                <a:effectLst>
                  <a:outerShdw blurRad="38100" dist="38100" dir="2700000" algn="tl">
                    <a:srgbClr val="000000"/>
                  </a:outerShdw>
                </a:effectLst>
              </a:rPr>
              <a:t>                                                              </a:t>
            </a:r>
            <a:r>
              <a:rPr lang="en-US" sz="2400" dirty="0" smtClean="0">
                <a:effectLst>
                  <a:outerShdw blurRad="38100" dist="38100" dir="2700000" algn="tl">
                    <a:srgbClr val="000000"/>
                  </a:outerShdw>
                </a:effectLst>
              </a:rPr>
              <a:t>Tang et al, 2006</a:t>
            </a:r>
            <a:endParaRPr lang="en-US" sz="2800" dirty="0" smtClean="0">
              <a:effectLst>
                <a:outerShdw blurRad="38100" dist="38100" dir="2700000" algn="tl">
                  <a:srgbClr val="000000"/>
                </a:outerShdw>
              </a:effectLst>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ChangeArrowheads="1"/>
          </p:cNvSpPr>
          <p:nvPr>
            <p:ph type="title" idx="4294967295"/>
          </p:nvPr>
        </p:nvSpPr>
        <p:spPr>
          <a:xfrm>
            <a:off x="611560" y="332656"/>
            <a:ext cx="8229600" cy="1143000"/>
          </a:xfrm>
        </p:spPr>
        <p:txBody>
          <a:bodyPr>
            <a:normAutofit/>
          </a:bodyPr>
          <a:lstStyle/>
          <a:p>
            <a:pPr>
              <a:defRPr/>
            </a:pPr>
            <a:r>
              <a:rPr lang="en-US" sz="3200" dirty="0" smtClean="0">
                <a:solidFill>
                  <a:srgbClr val="FFC000"/>
                </a:solidFill>
                <a:latin typeface="Arial" panose="020B0604020202020204" pitchFamily="34" charset="0"/>
                <a:cs typeface="Arial" panose="020B0604020202020204" pitchFamily="34" charset="0"/>
              </a:rPr>
              <a:t>Insulin-</a:t>
            </a:r>
            <a:r>
              <a:rPr lang="en-US" sz="3200" dirty="0" err="1" smtClean="0">
                <a:solidFill>
                  <a:srgbClr val="FFC000"/>
                </a:solidFill>
                <a:latin typeface="Arial" panose="020B0604020202020204" pitchFamily="34" charset="0"/>
                <a:cs typeface="Arial" panose="020B0604020202020204" pitchFamily="34" charset="0"/>
              </a:rPr>
              <a:t>sensitising</a:t>
            </a:r>
            <a:r>
              <a:rPr lang="en-US" sz="3200" dirty="0" smtClean="0">
                <a:solidFill>
                  <a:srgbClr val="FFC000"/>
                </a:solidFill>
                <a:latin typeface="Arial" panose="020B0604020202020204" pitchFamily="34" charset="0"/>
                <a:cs typeface="Arial" panose="020B0604020202020204" pitchFamily="34" charset="0"/>
              </a:rPr>
              <a:t> drugs for women with PCOS, </a:t>
            </a:r>
            <a:r>
              <a:rPr lang="en-US" sz="3200" dirty="0" err="1" smtClean="0">
                <a:solidFill>
                  <a:srgbClr val="FFC000"/>
                </a:solidFill>
                <a:latin typeface="Arial" panose="020B0604020202020204" pitchFamily="34" charset="0"/>
                <a:cs typeface="Arial" panose="020B0604020202020204" pitchFamily="34" charset="0"/>
              </a:rPr>
              <a:t>oligo</a:t>
            </a:r>
            <a:r>
              <a:rPr lang="en-US" sz="3200" dirty="0" smtClean="0">
                <a:solidFill>
                  <a:srgbClr val="FFC000"/>
                </a:solidFill>
                <a:latin typeface="Arial" panose="020B0604020202020204" pitchFamily="34" charset="0"/>
                <a:cs typeface="Arial" panose="020B0604020202020204" pitchFamily="34" charset="0"/>
              </a:rPr>
              <a:t>/amenorrhea and subfertility</a:t>
            </a:r>
          </a:p>
        </p:txBody>
      </p:sp>
      <p:sp>
        <p:nvSpPr>
          <p:cNvPr id="161795" name="Rectangle 3"/>
          <p:cNvSpPr>
            <a:spLocks noGrp="1" noChangeArrowheads="1"/>
          </p:cNvSpPr>
          <p:nvPr>
            <p:ph type="body" idx="4294967295"/>
          </p:nvPr>
        </p:nvSpPr>
        <p:spPr>
          <a:xfrm>
            <a:off x="467544" y="1600200"/>
            <a:ext cx="7762056" cy="4525963"/>
          </a:xfrm>
        </p:spPr>
        <p:txBody>
          <a:bodyPr>
            <a:normAutofit/>
          </a:bodyPr>
          <a:lstStyle/>
          <a:p>
            <a:pPr>
              <a:buClr>
                <a:srgbClr val="00B0F0"/>
              </a:buClr>
              <a:buFont typeface="Wingdings" panose="05000000000000000000" pitchFamily="2" charset="2"/>
              <a:buChar char="ü"/>
              <a:defRPr/>
            </a:pPr>
            <a:r>
              <a:rPr lang="he-IL" dirty="0" smtClean="0">
                <a:solidFill>
                  <a:srgbClr val="FFFF00"/>
                </a:solidFill>
                <a:latin typeface="Arial" panose="020B0604020202020204" pitchFamily="34" charset="0"/>
                <a:cs typeface="Arial" panose="020B0604020202020204" pitchFamily="34" charset="0"/>
              </a:rPr>
              <a:t>השימוש בתרופות להורדת אינסולין, כגון </a:t>
            </a:r>
            <a:r>
              <a:rPr lang="he-IL" dirty="0" err="1" smtClean="0">
                <a:solidFill>
                  <a:srgbClr val="FFFF00"/>
                </a:solidFill>
                <a:latin typeface="Arial" panose="020B0604020202020204" pitchFamily="34" charset="0"/>
                <a:cs typeface="Arial" panose="020B0604020202020204" pitchFamily="34" charset="0"/>
              </a:rPr>
              <a:t>מטפורמין</a:t>
            </a:r>
            <a:r>
              <a:rPr lang="he-IL" dirty="0" smtClean="0">
                <a:solidFill>
                  <a:srgbClr val="FFFF00"/>
                </a:solidFill>
                <a:latin typeface="Arial" panose="020B0604020202020204" pitchFamily="34" charset="0"/>
                <a:cs typeface="Arial" panose="020B0604020202020204" pitchFamily="34" charset="0"/>
              </a:rPr>
              <a:t>, לבד או בשילוב </a:t>
            </a:r>
            <a:r>
              <a:rPr lang="he-IL" dirty="0" err="1" smtClean="0">
                <a:solidFill>
                  <a:srgbClr val="FFFF00"/>
                </a:solidFill>
                <a:latin typeface="Arial" panose="020B0604020202020204" pitchFamily="34" charset="0"/>
                <a:cs typeface="Arial" panose="020B0604020202020204" pitchFamily="34" charset="0"/>
              </a:rPr>
              <a:t>איקקלומין</a:t>
            </a:r>
            <a:r>
              <a:rPr lang="he-IL" dirty="0" smtClean="0">
                <a:solidFill>
                  <a:srgbClr val="FFFF00"/>
                </a:solidFill>
                <a:latin typeface="Arial" panose="020B0604020202020204" pitchFamily="34" charset="0"/>
                <a:cs typeface="Arial" panose="020B0604020202020204" pitchFamily="34" charset="0"/>
              </a:rPr>
              <a:t> אינו מעלה הסיכוי ללידת חי.</a:t>
            </a:r>
          </a:p>
          <a:p>
            <a:pPr algn="r">
              <a:buClr>
                <a:srgbClr val="00B0F0"/>
              </a:buClr>
              <a:buFont typeface="Wingdings" panose="05000000000000000000" pitchFamily="2" charset="2"/>
              <a:buChar char="ü"/>
              <a:defRPr/>
            </a:pPr>
            <a:r>
              <a:rPr lang="he-IL" dirty="0" smtClean="0">
                <a:solidFill>
                  <a:srgbClr val="FFFF00"/>
                </a:solidFill>
                <a:latin typeface="Arial" panose="020B0604020202020204" pitchFamily="34" charset="0"/>
                <a:cs typeface="Arial" panose="020B0604020202020204" pitchFamily="34" charset="0"/>
              </a:rPr>
              <a:t> תופעות לוואי כגון בחילה ושלשול.</a:t>
            </a:r>
            <a:endParaRPr lang="en-US" dirty="0" smtClean="0">
              <a:solidFill>
                <a:srgbClr val="FFFF00"/>
              </a:solidFill>
              <a:latin typeface="Arial" panose="020B0604020202020204" pitchFamily="34" charset="0"/>
              <a:cs typeface="Arial" panose="020B0604020202020204" pitchFamily="34" charset="0"/>
            </a:endParaRPr>
          </a:p>
          <a:p>
            <a:pPr algn="l">
              <a:buFontTx/>
              <a:buNone/>
              <a:defRPr/>
            </a:pPr>
            <a:r>
              <a:rPr lang="en-US" sz="2000" dirty="0"/>
              <a:t>Tang et al. Cochrane Database, 2012</a:t>
            </a:r>
          </a:p>
          <a:p>
            <a:pPr algn="l">
              <a:buFontTx/>
              <a:buNone/>
              <a:defRPr/>
            </a:pPr>
            <a:endParaRPr lang="en-US" sz="2800" b="1" dirty="0" smtClean="0">
              <a:effectLst>
                <a:outerShdw blurRad="38100" dist="38100" dir="2700000" algn="tl">
                  <a:srgbClr val="000000"/>
                </a:outerShdw>
              </a:effectLst>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תמונה 2"/>
          <p:cNvPicPr>
            <a:picLocks noChangeAspect="1"/>
          </p:cNvPicPr>
          <p:nvPr/>
        </p:nvPicPr>
        <p:blipFill>
          <a:blip r:embed="rId2"/>
          <a:stretch>
            <a:fillRect/>
          </a:stretch>
        </p:blipFill>
        <p:spPr>
          <a:xfrm>
            <a:off x="2339752" y="2060848"/>
            <a:ext cx="4310211" cy="3559915"/>
          </a:xfrm>
          <a:prstGeom prst="rect">
            <a:avLst/>
          </a:prstGeom>
        </p:spPr>
      </p:pic>
      <p:sp>
        <p:nvSpPr>
          <p:cNvPr id="4" name="כותרת 3"/>
          <p:cNvSpPr>
            <a:spLocks noGrp="1"/>
          </p:cNvSpPr>
          <p:nvPr>
            <p:ph type="title"/>
          </p:nvPr>
        </p:nvSpPr>
        <p:spPr>
          <a:xfrm>
            <a:off x="2915816" y="548680"/>
            <a:ext cx="3439294" cy="1325563"/>
          </a:xfrm>
        </p:spPr>
        <p:txBody>
          <a:bodyPr>
            <a:normAutofit/>
          </a:bodyPr>
          <a:lstStyle/>
          <a:p>
            <a:r>
              <a:rPr lang="en-GB" sz="3600" dirty="0">
                <a:solidFill>
                  <a:srgbClr val="FFC000"/>
                </a:solidFill>
              </a:rPr>
              <a:t>LOD for PCOS</a:t>
            </a:r>
            <a:endParaRPr lang="he-IL" sz="3600" dirty="0">
              <a:solidFill>
                <a:srgbClr val="FFC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a:xfrm>
            <a:off x="0" y="304800"/>
            <a:ext cx="9144000" cy="1143000"/>
          </a:xfrm>
        </p:spPr>
        <p:txBody>
          <a:bodyPr lIns="90488" tIns="44450" rIns="90488" bIns="44450">
            <a:normAutofit fontScale="90000"/>
          </a:bodyPr>
          <a:lstStyle/>
          <a:p>
            <a:pPr algn="l" rtl="0" eaLnBrk="1" hangingPunct="1">
              <a:defRPr/>
            </a:pPr>
            <a:r>
              <a:rPr lang="en-GB" sz="4000" dirty="0" smtClean="0">
                <a:solidFill>
                  <a:srgbClr val="FFC000"/>
                </a:solidFill>
                <a:latin typeface="Arial" panose="020B0604020202020204" pitchFamily="34" charset="0"/>
                <a:cs typeface="Arial" panose="020B0604020202020204" pitchFamily="34" charset="0"/>
              </a:rPr>
              <a:t>Factors affecting outcome of LOD for PCOS</a:t>
            </a:r>
            <a:r>
              <a:rPr lang="en-GB" sz="2800" b="1" dirty="0" smtClean="0">
                <a:effectLst>
                  <a:outerShdw blurRad="38100" dist="38100" dir="2700000" algn="tl">
                    <a:srgbClr val="000000"/>
                  </a:outerShdw>
                </a:effectLst>
              </a:rPr>
              <a:t/>
            </a:r>
            <a:br>
              <a:rPr lang="en-GB" sz="2800" b="1" dirty="0" smtClean="0">
                <a:effectLst>
                  <a:outerShdw blurRad="38100" dist="38100" dir="2700000" algn="tl">
                    <a:srgbClr val="000000"/>
                  </a:outerShdw>
                </a:effectLst>
              </a:rPr>
            </a:br>
            <a:endParaRPr lang="en-GB" sz="2800" b="1" dirty="0" smtClean="0">
              <a:effectLst>
                <a:outerShdw blurRad="38100" dist="38100" dir="2700000" algn="tl">
                  <a:srgbClr val="000000"/>
                </a:outerShdw>
              </a:effectLst>
            </a:endParaRPr>
          </a:p>
        </p:txBody>
      </p:sp>
      <p:sp>
        <p:nvSpPr>
          <p:cNvPr id="102403" name="Rectangle 3"/>
          <p:cNvSpPr>
            <a:spLocks noGrp="1" noChangeArrowheads="1"/>
          </p:cNvSpPr>
          <p:nvPr>
            <p:ph idx="1"/>
          </p:nvPr>
        </p:nvSpPr>
        <p:spPr>
          <a:xfrm>
            <a:off x="304800" y="1447800"/>
            <a:ext cx="8763000" cy="4114800"/>
          </a:xfrm>
        </p:spPr>
        <p:txBody>
          <a:bodyPr lIns="90488" tIns="44450" rIns="90488" bIns="44450">
            <a:normAutofit fontScale="92500" lnSpcReduction="10000"/>
          </a:bodyPr>
          <a:lstStyle/>
          <a:p>
            <a:pPr algn="l" rtl="0" eaLnBrk="1" hangingPunct="1">
              <a:lnSpc>
                <a:spcPct val="90000"/>
              </a:lnSpc>
              <a:buClr>
                <a:srgbClr val="00B0F0"/>
              </a:buClr>
              <a:buFont typeface="Wingdings" panose="05000000000000000000" pitchFamily="2" charset="2"/>
              <a:buChar char="ü"/>
              <a:defRPr/>
            </a:pPr>
            <a:r>
              <a:rPr lang="en-GB" sz="2600" dirty="0" smtClean="0">
                <a:solidFill>
                  <a:srgbClr val="FFFF00"/>
                </a:solidFill>
                <a:latin typeface="Arial" panose="020B0604020202020204" pitchFamily="34" charset="0"/>
                <a:cs typeface="Arial" panose="020B0604020202020204" pitchFamily="34" charset="0"/>
              </a:rPr>
              <a:t>111 patients, CC resistant</a:t>
            </a:r>
          </a:p>
          <a:p>
            <a:pPr marL="0" indent="0" algn="l" rtl="0" eaLnBrk="1" hangingPunct="1">
              <a:lnSpc>
                <a:spcPct val="90000"/>
              </a:lnSpc>
              <a:buClr>
                <a:srgbClr val="00B0F0"/>
              </a:buClr>
              <a:buNone/>
              <a:defRPr/>
            </a:pPr>
            <a:r>
              <a:rPr lang="en-GB" sz="2600" dirty="0" smtClean="0">
                <a:solidFill>
                  <a:srgbClr val="FFFF00"/>
                </a:solidFill>
                <a:latin typeface="Arial" panose="020B0604020202020204" pitchFamily="34" charset="0"/>
                <a:cs typeface="Arial" panose="020B0604020202020204" pitchFamily="34" charset="0"/>
              </a:rPr>
              <a:t>	</a:t>
            </a:r>
          </a:p>
          <a:p>
            <a:pPr algn="l" rtl="0" eaLnBrk="1" hangingPunct="1">
              <a:lnSpc>
                <a:spcPct val="90000"/>
              </a:lnSpc>
              <a:buClr>
                <a:srgbClr val="00B0F0"/>
              </a:buClr>
              <a:buFont typeface="Wingdings" panose="05000000000000000000" pitchFamily="2" charset="2"/>
              <a:buChar char="ü"/>
              <a:defRPr/>
            </a:pPr>
            <a:r>
              <a:rPr lang="en-GB" sz="2600" dirty="0" smtClean="0">
                <a:solidFill>
                  <a:srgbClr val="FFFF00"/>
                </a:solidFill>
                <a:latin typeface="Arial" panose="020B0604020202020204" pitchFamily="34" charset="0"/>
                <a:cs typeface="Arial" panose="020B0604020202020204" pitchFamily="34" charset="0"/>
              </a:rPr>
              <a:t>CPR:  54% after 12 months</a:t>
            </a:r>
          </a:p>
          <a:p>
            <a:pPr marL="0" indent="0" algn="l" rtl="0" eaLnBrk="1" hangingPunct="1">
              <a:lnSpc>
                <a:spcPct val="90000"/>
              </a:lnSpc>
              <a:buClr>
                <a:srgbClr val="00B0F0"/>
              </a:buClr>
              <a:buNone/>
              <a:defRPr/>
            </a:pPr>
            <a:r>
              <a:rPr lang="en-GB" sz="2600" dirty="0" smtClean="0">
                <a:solidFill>
                  <a:srgbClr val="FFFF00"/>
                </a:solidFill>
                <a:latin typeface="Arial" panose="020B0604020202020204" pitchFamily="34" charset="0"/>
                <a:cs typeface="Arial" panose="020B0604020202020204" pitchFamily="34" charset="0"/>
              </a:rPr>
              <a:t>	     75% after 30 months</a:t>
            </a:r>
          </a:p>
          <a:p>
            <a:pPr algn="l" rtl="0" eaLnBrk="1" hangingPunct="1">
              <a:lnSpc>
                <a:spcPct val="90000"/>
              </a:lnSpc>
              <a:buClr>
                <a:srgbClr val="00B0F0"/>
              </a:buClr>
              <a:buFont typeface="Wingdings" panose="05000000000000000000" pitchFamily="2" charset="2"/>
              <a:buChar char="ü"/>
              <a:defRPr/>
            </a:pPr>
            <a:endParaRPr lang="en-GB" sz="2600" dirty="0" smtClean="0">
              <a:solidFill>
                <a:srgbClr val="FFFF00"/>
              </a:solidFill>
              <a:latin typeface="Arial" panose="020B0604020202020204" pitchFamily="34" charset="0"/>
              <a:cs typeface="Arial" panose="020B0604020202020204" pitchFamily="34" charset="0"/>
            </a:endParaRPr>
          </a:p>
          <a:p>
            <a:pPr algn="l" rtl="0" eaLnBrk="1" hangingPunct="1">
              <a:lnSpc>
                <a:spcPct val="90000"/>
              </a:lnSpc>
              <a:buClr>
                <a:srgbClr val="00B0F0"/>
              </a:buClr>
              <a:buFont typeface="Wingdings" panose="05000000000000000000" pitchFamily="2" charset="2"/>
              <a:buChar char="ü"/>
              <a:defRPr/>
            </a:pPr>
            <a:r>
              <a:rPr lang="en-GB" sz="2600" dirty="0" smtClean="0">
                <a:solidFill>
                  <a:srgbClr val="FFFF00"/>
                </a:solidFill>
                <a:latin typeface="Arial" panose="020B0604020202020204" pitchFamily="34" charset="0"/>
                <a:cs typeface="Arial" panose="020B0604020202020204" pitchFamily="34" charset="0"/>
              </a:rPr>
              <a:t>Diathermy &gt; Argon laser</a:t>
            </a:r>
          </a:p>
          <a:p>
            <a:pPr algn="l" rtl="0" eaLnBrk="1" hangingPunct="1">
              <a:lnSpc>
                <a:spcPct val="90000"/>
              </a:lnSpc>
              <a:buClr>
                <a:srgbClr val="00B0F0"/>
              </a:buClr>
              <a:buFont typeface="Wingdings" panose="05000000000000000000" pitchFamily="2" charset="2"/>
              <a:buChar char="ü"/>
              <a:defRPr/>
            </a:pPr>
            <a:endParaRPr lang="en-GB" sz="2600" dirty="0" smtClean="0">
              <a:solidFill>
                <a:srgbClr val="FFFF00"/>
              </a:solidFill>
              <a:latin typeface="Arial" panose="020B0604020202020204" pitchFamily="34" charset="0"/>
              <a:cs typeface="Arial" panose="020B0604020202020204" pitchFamily="34" charset="0"/>
            </a:endParaRPr>
          </a:p>
          <a:p>
            <a:pPr algn="l" rtl="0" eaLnBrk="1" hangingPunct="1">
              <a:lnSpc>
                <a:spcPct val="90000"/>
              </a:lnSpc>
              <a:buClr>
                <a:srgbClr val="00B0F0"/>
              </a:buClr>
              <a:buFont typeface="Wingdings" panose="05000000000000000000" pitchFamily="2" charset="2"/>
              <a:buChar char="ü"/>
              <a:defRPr/>
            </a:pPr>
            <a:r>
              <a:rPr lang="en-GB" sz="2600" dirty="0" smtClean="0">
                <a:solidFill>
                  <a:srgbClr val="FFFF00"/>
                </a:solidFill>
                <a:latin typeface="Arial" panose="020B0604020202020204" pitchFamily="34" charset="0"/>
                <a:cs typeface="Arial" panose="020B0604020202020204" pitchFamily="34" charset="0"/>
              </a:rPr>
              <a:t>Best if &lt; 3 years infertility, thin and high LH</a:t>
            </a:r>
          </a:p>
          <a:p>
            <a:pPr algn="l" rtl="0" eaLnBrk="1" hangingPunct="1">
              <a:lnSpc>
                <a:spcPct val="90000"/>
              </a:lnSpc>
              <a:buFontTx/>
              <a:buNone/>
              <a:defRPr/>
            </a:pPr>
            <a:endParaRPr lang="en-GB" sz="2800" dirty="0" smtClean="0">
              <a:solidFill>
                <a:srgbClr val="FFFF00"/>
              </a:solidFill>
            </a:endParaRPr>
          </a:p>
          <a:p>
            <a:pPr algn="l" rtl="0" eaLnBrk="1" hangingPunct="1">
              <a:lnSpc>
                <a:spcPct val="90000"/>
              </a:lnSpc>
              <a:spcBef>
                <a:spcPct val="0"/>
              </a:spcBef>
              <a:buFontTx/>
              <a:buNone/>
              <a:defRPr/>
            </a:pPr>
            <a:r>
              <a:rPr lang="en-GB" sz="2800" i="1" dirty="0" smtClean="0">
                <a:solidFill>
                  <a:srgbClr val="FFFF00"/>
                </a:solidFill>
              </a:rPr>
              <a:t>			</a:t>
            </a:r>
            <a:r>
              <a:rPr lang="en-GB" sz="2400" dirty="0" smtClean="0">
                <a:solidFill>
                  <a:schemeClr val="tx1"/>
                </a:solidFill>
              </a:rPr>
              <a:t>Li et al Br J </a:t>
            </a:r>
            <a:r>
              <a:rPr lang="en-GB" sz="2400" dirty="0" err="1" smtClean="0">
                <a:solidFill>
                  <a:schemeClr val="tx1"/>
                </a:solidFill>
              </a:rPr>
              <a:t>Obstet</a:t>
            </a:r>
            <a:r>
              <a:rPr lang="en-GB" sz="2400" dirty="0" smtClean="0">
                <a:solidFill>
                  <a:schemeClr val="tx1"/>
                </a:solidFill>
              </a:rPr>
              <a:t> </a:t>
            </a:r>
            <a:r>
              <a:rPr lang="en-GB" sz="2400" dirty="0" err="1" smtClean="0">
                <a:solidFill>
                  <a:schemeClr val="tx1"/>
                </a:solidFill>
              </a:rPr>
              <a:t>Gynaecol</a:t>
            </a:r>
            <a:r>
              <a:rPr lang="en-GB" sz="2400" dirty="0" smtClean="0">
                <a:solidFill>
                  <a:schemeClr val="tx1"/>
                </a:solidFill>
              </a:rPr>
              <a:t> 1998; 105: 338</a:t>
            </a: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p:cNvSpPr>
            <a:spLocks noGrp="1"/>
          </p:cNvSpPr>
          <p:nvPr>
            <p:ph type="title"/>
          </p:nvPr>
        </p:nvSpPr>
        <p:spPr>
          <a:xfrm>
            <a:off x="628650" y="365126"/>
            <a:ext cx="7543750" cy="1263674"/>
          </a:xfrm>
        </p:spPr>
        <p:txBody>
          <a:bodyPr>
            <a:normAutofit/>
          </a:bodyPr>
          <a:lstStyle/>
          <a:p>
            <a:pPr rtl="0"/>
            <a:r>
              <a:rPr lang="en-US" sz="2800" dirty="0">
                <a:solidFill>
                  <a:srgbClr val="FFC000"/>
                </a:solidFill>
                <a:latin typeface="Arial" panose="020B0604020202020204" pitchFamily="34" charset="0"/>
                <a:cs typeface="Arial" panose="020B0604020202020204" pitchFamily="34" charset="0"/>
              </a:rPr>
              <a:t>Laparoscopic 'drilling' by diathermy or laser for ovulation induction in </a:t>
            </a:r>
            <a:r>
              <a:rPr lang="en-US" sz="2800" dirty="0" err="1">
                <a:solidFill>
                  <a:srgbClr val="FFC000"/>
                </a:solidFill>
                <a:latin typeface="Arial" panose="020B0604020202020204" pitchFamily="34" charset="0"/>
                <a:cs typeface="Arial" panose="020B0604020202020204" pitchFamily="34" charset="0"/>
              </a:rPr>
              <a:t>anovulatory</a:t>
            </a:r>
            <a:r>
              <a:rPr lang="en-US" sz="2800" dirty="0">
                <a:solidFill>
                  <a:srgbClr val="FFC000"/>
                </a:solidFill>
                <a:latin typeface="Arial" panose="020B0604020202020204" pitchFamily="34" charset="0"/>
                <a:cs typeface="Arial" panose="020B0604020202020204" pitchFamily="34" charset="0"/>
              </a:rPr>
              <a:t> polycystic ovary </a:t>
            </a:r>
            <a:r>
              <a:rPr lang="en-US" sz="2800" dirty="0" smtClean="0">
                <a:solidFill>
                  <a:srgbClr val="FFC000"/>
                </a:solidFill>
                <a:latin typeface="Arial" panose="020B0604020202020204" pitchFamily="34" charset="0"/>
                <a:cs typeface="Arial" panose="020B0604020202020204" pitchFamily="34" charset="0"/>
              </a:rPr>
              <a:t>syndrome, 2012.</a:t>
            </a:r>
            <a:endParaRPr lang="he-IL" sz="2800" dirty="0">
              <a:solidFill>
                <a:srgbClr val="FFC000"/>
              </a:solidFill>
              <a:latin typeface="Arial" panose="020B0604020202020204" pitchFamily="34" charset="0"/>
              <a:cs typeface="Arial" panose="020B0604020202020204" pitchFamily="34" charset="0"/>
            </a:endParaRPr>
          </a:p>
        </p:txBody>
      </p:sp>
      <p:sp>
        <p:nvSpPr>
          <p:cNvPr id="3" name="מציין מיקום תוכן 2"/>
          <p:cNvSpPr>
            <a:spLocks noGrp="1"/>
          </p:cNvSpPr>
          <p:nvPr>
            <p:ph idx="1"/>
          </p:nvPr>
        </p:nvSpPr>
        <p:spPr>
          <a:xfrm>
            <a:off x="628650" y="1825625"/>
            <a:ext cx="7886700" cy="4351338"/>
          </a:xfrm>
        </p:spPr>
        <p:txBody>
          <a:bodyPr/>
          <a:lstStyle/>
          <a:p>
            <a:pPr algn="r">
              <a:buClr>
                <a:srgbClr val="00B0F0"/>
              </a:buClr>
              <a:buFont typeface="Wingdings" panose="05000000000000000000" pitchFamily="2" charset="2"/>
              <a:buChar char="ü"/>
            </a:pPr>
            <a:r>
              <a:rPr lang="en-US" dirty="0" smtClean="0">
                <a:solidFill>
                  <a:srgbClr val="FFFF00"/>
                </a:solidFill>
                <a:latin typeface="Arial" panose="020B0604020202020204" pitchFamily="34" charset="0"/>
                <a:cs typeface="Arial" panose="020B0604020202020204" pitchFamily="34" charset="0"/>
              </a:rPr>
              <a:t>LOD </a:t>
            </a:r>
            <a:r>
              <a:rPr lang="he-IL" dirty="0" smtClean="0">
                <a:solidFill>
                  <a:srgbClr val="FFFF00"/>
                </a:solidFill>
                <a:latin typeface="Arial" panose="020B0604020202020204" pitchFamily="34" charset="0"/>
                <a:cs typeface="Arial" panose="020B0604020202020204" pitchFamily="34" charset="0"/>
              </a:rPr>
              <a:t> עם או בלי גירוי שחלות אפקטיבי כמו גירוי שחלות בלבד בגרימת ביוץ, אך כרוך בסיכון נמוך יותר לריבוי עוברים.</a:t>
            </a:r>
            <a:endParaRPr lang="en-US" dirty="0" smtClean="0">
              <a:solidFill>
                <a:srgbClr val="FFFF00"/>
              </a:solidFill>
              <a:latin typeface="Arial" panose="020B0604020202020204" pitchFamily="34" charset="0"/>
              <a:cs typeface="Arial" panose="020B0604020202020204" pitchFamily="34" charset="0"/>
            </a:endParaRPr>
          </a:p>
          <a:p>
            <a:pPr algn="r">
              <a:buClr>
                <a:srgbClr val="00B0F0"/>
              </a:buClr>
              <a:buFont typeface="Wingdings" panose="05000000000000000000" pitchFamily="2" charset="2"/>
              <a:buChar char="ü"/>
            </a:pPr>
            <a:r>
              <a:rPr lang="he-IL" dirty="0" smtClean="0">
                <a:solidFill>
                  <a:srgbClr val="FFFF00"/>
                </a:solidFill>
                <a:latin typeface="Arial" panose="020B0604020202020204" pitchFamily="34" charset="0"/>
                <a:cs typeface="Arial" panose="020B0604020202020204" pitchFamily="34" charset="0"/>
              </a:rPr>
              <a:t>יש לצפות ש – 37% יצליחו להגיע ללידת חי, אך כ – 7% יפילו.</a:t>
            </a:r>
            <a:endParaRPr lang="en-US" dirty="0" smtClean="0">
              <a:solidFill>
                <a:srgbClr val="FFFF00"/>
              </a:solidFill>
              <a:latin typeface="Arial" panose="020B0604020202020204" pitchFamily="34" charset="0"/>
              <a:cs typeface="Arial" panose="020B0604020202020204" pitchFamily="34" charset="0"/>
            </a:endParaRPr>
          </a:p>
        </p:txBody>
      </p:sp>
      <p:pic>
        <p:nvPicPr>
          <p:cNvPr id="4" name="תמונה 3"/>
          <p:cNvPicPr>
            <a:picLocks noChangeAspect="1"/>
          </p:cNvPicPr>
          <p:nvPr/>
        </p:nvPicPr>
        <p:blipFill>
          <a:blip r:embed="rId2"/>
          <a:stretch>
            <a:fillRect/>
          </a:stretch>
        </p:blipFill>
        <p:spPr>
          <a:xfrm>
            <a:off x="3690037" y="4437112"/>
            <a:ext cx="1975275" cy="2310584"/>
          </a:xfrm>
          <a:prstGeom prst="rect">
            <a:avLst/>
          </a:prstGeom>
        </p:spPr>
      </p:pic>
    </p:spTree>
    <p:extLst>
      <p:ext uri="{BB962C8B-B14F-4D97-AF65-F5344CB8AC3E}">
        <p14:creationId xmlns:p14="http://schemas.microsoft.com/office/powerpoint/2010/main" val="180866008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p:cNvSpPr>
            <a:spLocks noGrp="1"/>
          </p:cNvSpPr>
          <p:nvPr>
            <p:ph type="title"/>
          </p:nvPr>
        </p:nvSpPr>
        <p:spPr/>
        <p:txBody>
          <a:bodyPr>
            <a:normAutofit/>
          </a:bodyPr>
          <a:lstStyle/>
          <a:p>
            <a:pPr algn="ctr"/>
            <a:r>
              <a:rPr lang="en-US" sz="3600" dirty="0" smtClean="0">
                <a:solidFill>
                  <a:srgbClr val="FFC000"/>
                </a:solidFill>
                <a:latin typeface="Arial" panose="020B0604020202020204" pitchFamily="34" charset="0"/>
                <a:cs typeface="Arial" panose="020B0604020202020204" pitchFamily="34" charset="0"/>
              </a:rPr>
              <a:t>IVF</a:t>
            </a:r>
            <a:endParaRPr lang="he-IL" sz="3600" dirty="0">
              <a:solidFill>
                <a:srgbClr val="FFC000"/>
              </a:solidFill>
              <a:latin typeface="Arial" panose="020B0604020202020204" pitchFamily="34" charset="0"/>
              <a:cs typeface="Arial" panose="020B0604020202020204" pitchFamily="34" charset="0"/>
            </a:endParaRPr>
          </a:p>
        </p:txBody>
      </p:sp>
      <p:sp>
        <p:nvSpPr>
          <p:cNvPr id="3" name="מציין מיקום תוכן 2"/>
          <p:cNvSpPr>
            <a:spLocks noGrp="1"/>
          </p:cNvSpPr>
          <p:nvPr>
            <p:ph idx="1"/>
          </p:nvPr>
        </p:nvSpPr>
        <p:spPr/>
        <p:txBody>
          <a:bodyPr/>
          <a:lstStyle/>
          <a:p>
            <a:pPr>
              <a:buClr>
                <a:srgbClr val="00B0F0"/>
              </a:buClr>
              <a:buFont typeface="Wingdings" panose="05000000000000000000" pitchFamily="2" charset="2"/>
              <a:buChar char="ü"/>
            </a:pPr>
            <a:r>
              <a:rPr lang="he-IL" dirty="0" smtClean="0">
                <a:solidFill>
                  <a:srgbClr val="FFFF00"/>
                </a:solidFill>
                <a:latin typeface="Arial" panose="020B0604020202020204" pitchFamily="34" charset="0"/>
                <a:cs typeface="Arial" panose="020B0604020202020204" pitchFamily="34" charset="0"/>
              </a:rPr>
              <a:t>נשים עם </a:t>
            </a:r>
            <a:r>
              <a:rPr lang="en-US" dirty="0" smtClean="0">
                <a:solidFill>
                  <a:srgbClr val="FFFF00"/>
                </a:solidFill>
                <a:latin typeface="Arial" panose="020B0604020202020204" pitchFamily="34" charset="0"/>
                <a:cs typeface="Arial" panose="020B0604020202020204" pitchFamily="34" charset="0"/>
              </a:rPr>
              <a:t>PCO </a:t>
            </a:r>
            <a:r>
              <a:rPr lang="he-IL" dirty="0" smtClean="0">
                <a:solidFill>
                  <a:srgbClr val="FFFF00"/>
                </a:solidFill>
                <a:latin typeface="Arial" panose="020B0604020202020204" pitchFamily="34" charset="0"/>
                <a:cs typeface="Arial" panose="020B0604020202020204" pitchFamily="34" charset="0"/>
              </a:rPr>
              <a:t> , ובעיקר הרזות והצעירות הן בסיכון גבוה במיוחד ל- </a:t>
            </a:r>
            <a:r>
              <a:rPr lang="en-US" dirty="0" smtClean="0">
                <a:solidFill>
                  <a:srgbClr val="FFFF00"/>
                </a:solidFill>
                <a:latin typeface="Arial" panose="020B0604020202020204" pitchFamily="34" charset="0"/>
                <a:cs typeface="Arial" panose="020B0604020202020204" pitchFamily="34" charset="0"/>
              </a:rPr>
              <a:t>OHSS</a:t>
            </a:r>
            <a:endParaRPr lang="he-IL" dirty="0" smtClean="0">
              <a:solidFill>
                <a:srgbClr val="FFFF00"/>
              </a:solidFill>
              <a:latin typeface="Arial" panose="020B0604020202020204" pitchFamily="34" charset="0"/>
              <a:cs typeface="Arial" panose="020B0604020202020204" pitchFamily="34" charset="0"/>
            </a:endParaRPr>
          </a:p>
          <a:p>
            <a:pPr>
              <a:buClr>
                <a:srgbClr val="00B0F0"/>
              </a:buClr>
              <a:buFont typeface="Wingdings" panose="05000000000000000000" pitchFamily="2" charset="2"/>
              <a:buChar char="ü"/>
            </a:pPr>
            <a:r>
              <a:rPr lang="he-IL" dirty="0" smtClean="0">
                <a:solidFill>
                  <a:srgbClr val="FFFF00"/>
                </a:solidFill>
                <a:latin typeface="Arial" panose="020B0604020202020204" pitchFamily="34" charset="0"/>
                <a:cs typeface="Arial" panose="020B0604020202020204" pitchFamily="34" charset="0"/>
              </a:rPr>
              <a:t>האם ניתן להגיע למניעה מוחלטת (כמעט) של </a:t>
            </a:r>
            <a:r>
              <a:rPr lang="en-US" dirty="0" smtClean="0">
                <a:solidFill>
                  <a:srgbClr val="FFFF00"/>
                </a:solidFill>
                <a:latin typeface="Arial" panose="020B0604020202020204" pitchFamily="34" charset="0"/>
                <a:cs typeface="Arial" panose="020B0604020202020204" pitchFamily="34" charset="0"/>
              </a:rPr>
              <a:t>OHSS</a:t>
            </a:r>
            <a:r>
              <a:rPr lang="he-IL" dirty="0" smtClean="0">
                <a:solidFill>
                  <a:srgbClr val="FFFF00"/>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89902054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Picture 2"/>
          <p:cNvPicPr>
            <a:picLocks noChangeAspect="1" noChangeArrowheads="1"/>
          </p:cNvPicPr>
          <p:nvPr/>
        </p:nvPicPr>
        <p:blipFill>
          <a:blip r:embed="rId2" cstate="print"/>
          <a:srcRect/>
          <a:stretch>
            <a:fillRect/>
          </a:stretch>
        </p:blipFill>
        <p:spPr bwMode="auto">
          <a:xfrm>
            <a:off x="0" y="217488"/>
            <a:ext cx="9144000" cy="6423025"/>
          </a:xfrm>
          <a:prstGeom prst="rect">
            <a:avLst/>
          </a:prstGeom>
          <a:noFill/>
          <a:ln w="9525">
            <a:noFill/>
            <a:miter lim="800000"/>
            <a:headEnd/>
            <a:tailEnd/>
          </a:ln>
        </p:spPr>
      </p:pic>
      <p:cxnSp>
        <p:nvCxnSpPr>
          <p:cNvPr id="4" name="מחבר ישר 3"/>
          <p:cNvCxnSpPr/>
          <p:nvPr/>
        </p:nvCxnSpPr>
        <p:spPr bwMode="auto">
          <a:xfrm>
            <a:off x="5580063" y="5805488"/>
            <a:ext cx="2520950" cy="0"/>
          </a:xfrm>
          <a:prstGeom prst="line">
            <a:avLst/>
          </a:prstGeom>
          <a:ln>
            <a:solidFill>
              <a:srgbClr val="FF0000"/>
            </a:solidFill>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5" name="אליפסה 4"/>
          <p:cNvSpPr/>
          <p:nvPr/>
        </p:nvSpPr>
        <p:spPr>
          <a:xfrm>
            <a:off x="3275856" y="2636912"/>
            <a:ext cx="5616624" cy="1080120"/>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base">
              <a:spcBef>
                <a:spcPct val="0"/>
              </a:spcBef>
              <a:spcAft>
                <a:spcPct val="0"/>
              </a:spcAft>
            </a:pPr>
            <a:endParaRPr lang="he-IL" sz="2400">
              <a:solidFill>
                <a:prstClr val="white"/>
              </a:solidFill>
            </a:endParaRPr>
          </a:p>
        </p:txBody>
      </p:sp>
      <p:cxnSp>
        <p:nvCxnSpPr>
          <p:cNvPr id="7" name="מחבר ישר 6"/>
          <p:cNvCxnSpPr>
            <a:endCxn id="5" idx="2"/>
          </p:cNvCxnSpPr>
          <p:nvPr/>
        </p:nvCxnSpPr>
        <p:spPr>
          <a:xfrm flipH="1" flipV="1">
            <a:off x="3275856" y="3176972"/>
            <a:ext cx="2232248" cy="2484276"/>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מחבר ישר 8"/>
          <p:cNvCxnSpPr>
            <a:endCxn id="5" idx="6"/>
          </p:cNvCxnSpPr>
          <p:nvPr/>
        </p:nvCxnSpPr>
        <p:spPr>
          <a:xfrm flipV="1">
            <a:off x="8100392" y="3176972"/>
            <a:ext cx="792088" cy="2556284"/>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310332" y="2992194"/>
            <a:ext cx="4557722" cy="369332"/>
          </a:xfrm>
          <a:prstGeom prst="rect">
            <a:avLst/>
          </a:prstGeom>
          <a:noFill/>
        </p:spPr>
        <p:txBody>
          <a:bodyPr wrap="none" rtlCol="1">
            <a:spAutoFit/>
          </a:bodyPr>
          <a:lstStyle/>
          <a:p>
            <a:pPr algn="r" rtl="1" fontAlgn="base">
              <a:spcBef>
                <a:spcPct val="0"/>
              </a:spcBef>
              <a:spcAft>
                <a:spcPct val="0"/>
              </a:spcAft>
            </a:pPr>
            <a:r>
              <a:rPr lang="en-US" sz="2400" dirty="0" smtClean="0">
                <a:solidFill>
                  <a:srgbClr val="FFFF00"/>
                </a:solidFill>
                <a:latin typeface="Times New Roman" pitchFamily="18" charset="0"/>
                <a:cs typeface="Times New Roman" pitchFamily="18" charset="0"/>
              </a:rPr>
              <a:t>A safe and OHSS-free clinical environment</a:t>
            </a:r>
            <a:endParaRPr lang="he-IL" sz="2400" dirty="0">
              <a:solidFill>
                <a:srgbClr val="FFFF00"/>
              </a:solidFill>
              <a:latin typeface="Times New Roman" pitchFamily="18" charset="0"/>
              <a:cs typeface="Times New Roman" pitchFamily="18" charset="0"/>
            </a:endParaRPr>
          </a:p>
        </p:txBody>
      </p:sp>
      <p:sp>
        <p:nvSpPr>
          <p:cNvPr id="2" name="מציין מיקום של מספר שקופית 1"/>
          <p:cNvSpPr>
            <a:spLocks noGrp="1"/>
          </p:cNvSpPr>
          <p:nvPr>
            <p:ph type="sldNum" sz="quarter" idx="12"/>
          </p:nvPr>
        </p:nvSpPr>
        <p:spPr/>
        <p:txBody>
          <a:bodyPr/>
          <a:lstStyle/>
          <a:p>
            <a:pPr>
              <a:defRPr/>
            </a:pPr>
            <a:fld id="{D7D72493-62FF-4D0D-8DF7-1D6974979284}" type="slidenum">
              <a:rPr lang="en-US" smtClean="0">
                <a:solidFill>
                  <a:prstClr val="white"/>
                </a:solidFill>
              </a:rPr>
              <a:pPr>
                <a:defRPr/>
              </a:pPr>
              <a:t>47</a:t>
            </a:fld>
            <a:endParaRPr lang="en-US">
              <a:solidFill>
                <a:prstClr val="white"/>
              </a:solidFill>
            </a:endParaRPr>
          </a:p>
        </p:txBody>
      </p:sp>
    </p:spTree>
    <p:extLst>
      <p:ext uri="{BB962C8B-B14F-4D97-AF65-F5344CB8AC3E}">
        <p14:creationId xmlns:p14="http://schemas.microsoft.com/office/powerpoint/2010/main" val="293960808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518" y="836712"/>
            <a:ext cx="9049612" cy="5040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1424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Title 3"/>
          <p:cNvSpPr>
            <a:spLocks noGrp="1"/>
          </p:cNvSpPr>
          <p:nvPr>
            <p:ph type="title"/>
          </p:nvPr>
        </p:nvSpPr>
        <p:spPr>
          <a:xfrm>
            <a:off x="675829" y="108318"/>
            <a:ext cx="7354888" cy="850900"/>
          </a:xfrm>
        </p:spPr>
        <p:txBody>
          <a:bodyPr/>
          <a:lstStyle/>
          <a:p>
            <a:pPr rtl="0" eaLnBrk="1" hangingPunct="1"/>
            <a:r>
              <a:rPr lang="en-US" sz="2800" dirty="0" smtClean="0">
                <a:solidFill>
                  <a:srgbClr val="FFC000"/>
                </a:solidFill>
                <a:latin typeface="Arial" panose="020B0604020202020204" pitchFamily="34" charset="0"/>
                <a:cs typeface="Arial" panose="020B0604020202020204" pitchFamily="34" charset="0"/>
              </a:rPr>
              <a:t>OHSS prevention: What really works? </a:t>
            </a:r>
            <a:endParaRPr lang="en-GB" sz="2800" dirty="0" smtClean="0">
              <a:solidFill>
                <a:srgbClr val="FFC000"/>
              </a:solidFill>
              <a:latin typeface="Arial" panose="020B0604020202020204" pitchFamily="34" charset="0"/>
              <a:cs typeface="Arial" panose="020B0604020202020204" pitchFamily="34" charset="0"/>
            </a:endParaRPr>
          </a:p>
        </p:txBody>
      </p:sp>
      <p:pic>
        <p:nvPicPr>
          <p:cNvPr id="17409" name="Picture 2"/>
          <p:cNvPicPr>
            <a:picLocks noGrp="1" noChangeAspect="1" noChangeArrowheads="1"/>
          </p:cNvPicPr>
          <p:nvPr>
            <p:ph idx="1"/>
          </p:nvPr>
        </p:nvPicPr>
        <p:blipFill>
          <a:blip r:embed="rId2" cstate="print"/>
          <a:srcRect/>
          <a:stretch>
            <a:fillRect/>
          </a:stretch>
        </p:blipFill>
        <p:spPr>
          <a:xfrm>
            <a:off x="684213" y="1773238"/>
            <a:ext cx="4645025" cy="4525962"/>
          </a:xfrm>
        </p:spPr>
      </p:pic>
      <p:sp>
        <p:nvSpPr>
          <p:cNvPr id="17412" name="TextBox 5"/>
          <p:cNvSpPr txBox="1">
            <a:spLocks noChangeArrowheads="1"/>
          </p:cNvSpPr>
          <p:nvPr/>
        </p:nvSpPr>
        <p:spPr bwMode="auto">
          <a:xfrm>
            <a:off x="5184" y="792272"/>
            <a:ext cx="8820150" cy="830997"/>
          </a:xfrm>
          <a:prstGeom prst="rect">
            <a:avLst/>
          </a:prstGeom>
          <a:noFill/>
          <a:ln w="9525">
            <a:noFill/>
            <a:miter lim="800000"/>
            <a:headEnd/>
            <a:tailEnd/>
          </a:ln>
        </p:spPr>
        <p:txBody>
          <a:bodyPr>
            <a:spAutoFit/>
          </a:bodyPr>
          <a:lstStyle/>
          <a:p>
            <a:pPr marL="361950" indent="-361950" defTabSz="457200" fontAlgn="base">
              <a:spcBef>
                <a:spcPct val="20000"/>
              </a:spcBef>
              <a:spcAft>
                <a:spcPct val="0"/>
              </a:spcAft>
              <a:buClr>
                <a:srgbClr val="006E9F"/>
              </a:buClr>
              <a:buSzPct val="100000"/>
              <a:buFont typeface="Wingdings" panose="05000000000000000000" pitchFamily="2" charset="2"/>
              <a:buChar char="ü"/>
            </a:pPr>
            <a:r>
              <a:rPr lang="en-US" sz="2400" dirty="0">
                <a:solidFill>
                  <a:srgbClr val="FFFF00"/>
                </a:solidFill>
                <a:latin typeface="Arial" panose="020B0604020202020204" pitchFamily="34" charset="0"/>
                <a:cs typeface="Arial" panose="020B0604020202020204" pitchFamily="34" charset="0"/>
              </a:rPr>
              <a:t>GnRH agonist versus </a:t>
            </a:r>
            <a:r>
              <a:rPr lang="en-US" sz="2400" dirty="0" err="1">
                <a:solidFill>
                  <a:srgbClr val="FFFF00"/>
                </a:solidFill>
                <a:latin typeface="Arial" panose="020B0604020202020204" pitchFamily="34" charset="0"/>
                <a:cs typeface="Arial" panose="020B0604020202020204" pitchFamily="34" charset="0"/>
              </a:rPr>
              <a:t>hCG</a:t>
            </a:r>
            <a:r>
              <a:rPr lang="en-US" sz="2400" dirty="0">
                <a:solidFill>
                  <a:srgbClr val="FFFF00"/>
                </a:solidFill>
                <a:latin typeface="Arial" panose="020B0604020202020204" pitchFamily="34" charset="0"/>
                <a:cs typeface="Arial" panose="020B0604020202020204" pitchFamily="34" charset="0"/>
              </a:rPr>
              <a:t> for oocyte triggering in GnRH antagonist ART cycles</a:t>
            </a:r>
            <a:endParaRPr lang="he-IL" sz="2400" dirty="0">
              <a:solidFill>
                <a:srgbClr val="FFFF00"/>
              </a:solidFill>
              <a:latin typeface="Arial" panose="020B0604020202020204" pitchFamily="34" charset="0"/>
              <a:cs typeface="Arial" panose="020B0604020202020204" pitchFamily="34" charset="0"/>
            </a:endParaRPr>
          </a:p>
        </p:txBody>
      </p:sp>
      <p:sp>
        <p:nvSpPr>
          <p:cNvPr id="9" name="מלבן 8"/>
          <p:cNvSpPr/>
          <p:nvPr/>
        </p:nvSpPr>
        <p:spPr>
          <a:xfrm>
            <a:off x="1835150" y="2708275"/>
            <a:ext cx="360363" cy="248126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defRPr/>
            </a:pPr>
            <a:endParaRPr lang="he-IL" sz="2400">
              <a:solidFill>
                <a:prstClr val="white"/>
              </a:solidFill>
            </a:endParaRPr>
          </a:p>
        </p:txBody>
      </p:sp>
      <p:pic>
        <p:nvPicPr>
          <p:cNvPr id="17414" name="Picture 3"/>
          <p:cNvPicPr>
            <a:picLocks noChangeAspect="1" noChangeArrowheads="1"/>
          </p:cNvPicPr>
          <p:nvPr/>
        </p:nvPicPr>
        <p:blipFill>
          <a:blip r:embed="rId3" cstate="print"/>
          <a:srcRect/>
          <a:stretch>
            <a:fillRect/>
          </a:stretch>
        </p:blipFill>
        <p:spPr bwMode="auto">
          <a:xfrm>
            <a:off x="7235825" y="4941888"/>
            <a:ext cx="1706563" cy="1684337"/>
          </a:xfrm>
          <a:prstGeom prst="rect">
            <a:avLst/>
          </a:prstGeom>
          <a:noFill/>
          <a:ln w="9525">
            <a:noFill/>
            <a:miter lim="800000"/>
            <a:headEnd/>
            <a:tailEnd/>
          </a:ln>
        </p:spPr>
      </p:pic>
      <p:sp>
        <p:nvSpPr>
          <p:cNvPr id="2" name="מלבן מעוגל 1"/>
          <p:cNvSpPr/>
          <p:nvPr/>
        </p:nvSpPr>
        <p:spPr bwMode="auto">
          <a:xfrm>
            <a:off x="684213" y="5517232"/>
            <a:ext cx="1079475" cy="144016"/>
          </a:xfrm>
          <a:prstGeom prst="round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1" anchor="t" anchorCtr="0" compatLnSpc="1">
            <a:prstTxWarp prst="textNoShape">
              <a:avLst/>
            </a:prstTxWarp>
          </a:bodyPr>
          <a:lstStyle/>
          <a:p>
            <a:pPr algn="r" fontAlgn="base">
              <a:spcBef>
                <a:spcPct val="0"/>
              </a:spcBef>
              <a:spcAft>
                <a:spcPct val="0"/>
              </a:spcAft>
            </a:pPr>
            <a:endParaRPr lang="he-IL" sz="2400" smtClean="0">
              <a:noFill/>
              <a:latin typeface="Times New Roman" pitchFamily="18" charset="0"/>
              <a:cs typeface="Times New Roman" pitchFamily="18" charset="0"/>
            </a:endParaRPr>
          </a:p>
        </p:txBody>
      </p:sp>
      <p:cxnSp>
        <p:nvCxnSpPr>
          <p:cNvPr id="4" name="מחבר חץ ישר 3"/>
          <p:cNvCxnSpPr/>
          <p:nvPr/>
        </p:nvCxnSpPr>
        <p:spPr bwMode="auto">
          <a:xfrm flipV="1">
            <a:off x="1907704" y="3717032"/>
            <a:ext cx="4104456" cy="1800200"/>
          </a:xfrm>
          <a:prstGeom prst="straightConnector1">
            <a:avLst/>
          </a:prstGeom>
          <a:solidFill>
            <a:schemeClr val="accent1"/>
          </a:solidFill>
          <a:ln w="9525" cap="flat" cmpd="sng" algn="ctr">
            <a:solidFill>
              <a:srgbClr val="00B050"/>
            </a:solidFill>
            <a:prstDash val="solid"/>
            <a:round/>
            <a:headEnd type="none" w="med" len="med"/>
            <a:tailEnd type="triangle"/>
          </a:ln>
          <a:effectLst/>
        </p:spPr>
      </p:cxnSp>
      <p:sp>
        <p:nvSpPr>
          <p:cNvPr id="5" name="TextBox 4"/>
          <p:cNvSpPr txBox="1"/>
          <p:nvPr/>
        </p:nvSpPr>
        <p:spPr>
          <a:xfrm>
            <a:off x="6012160" y="3154752"/>
            <a:ext cx="3229923" cy="830997"/>
          </a:xfrm>
          <a:prstGeom prst="rect">
            <a:avLst/>
          </a:prstGeom>
          <a:noFill/>
        </p:spPr>
        <p:txBody>
          <a:bodyPr wrap="none" rtlCol="1">
            <a:spAutoFit/>
          </a:bodyPr>
          <a:lstStyle/>
          <a:p>
            <a:pPr fontAlgn="base">
              <a:spcBef>
                <a:spcPct val="0"/>
              </a:spcBef>
              <a:spcAft>
                <a:spcPct val="0"/>
              </a:spcAft>
            </a:pPr>
            <a:r>
              <a:rPr lang="en-US" sz="2400" dirty="0" smtClean="0">
                <a:solidFill>
                  <a:srgbClr val="FFFF00"/>
                </a:solidFill>
                <a:latin typeface="Arial" panose="020B0604020202020204" pitchFamily="34" charset="0"/>
                <a:cs typeface="Arial" panose="020B0604020202020204" pitchFamily="34" charset="0"/>
              </a:rPr>
              <a:t>Total events 0 (GnRH)</a:t>
            </a:r>
          </a:p>
          <a:p>
            <a:pPr fontAlgn="base">
              <a:spcBef>
                <a:spcPct val="0"/>
              </a:spcBef>
              <a:spcAft>
                <a:spcPct val="0"/>
              </a:spcAft>
            </a:pPr>
            <a:r>
              <a:rPr lang="en-US" sz="2400" dirty="0" smtClean="0">
                <a:solidFill>
                  <a:srgbClr val="FFFF00"/>
                </a:solidFill>
                <a:latin typeface="Arial" panose="020B0604020202020204" pitchFamily="34" charset="0"/>
                <a:cs typeface="Arial" panose="020B0604020202020204" pitchFamily="34" charset="0"/>
              </a:rPr>
              <a:t>21 (</a:t>
            </a:r>
            <a:r>
              <a:rPr lang="en-US" sz="2400" dirty="0" err="1" smtClean="0">
                <a:solidFill>
                  <a:srgbClr val="FFFF00"/>
                </a:solidFill>
                <a:latin typeface="Arial" panose="020B0604020202020204" pitchFamily="34" charset="0"/>
                <a:cs typeface="Arial" panose="020B0604020202020204" pitchFamily="34" charset="0"/>
              </a:rPr>
              <a:t>hCG</a:t>
            </a:r>
            <a:r>
              <a:rPr lang="en-US" sz="2400" dirty="0" smtClean="0">
                <a:solidFill>
                  <a:srgbClr val="FFFF00"/>
                </a:solidFill>
                <a:latin typeface="Arial" panose="020B0604020202020204" pitchFamily="34" charset="0"/>
                <a:cs typeface="Arial" panose="020B0604020202020204" pitchFamily="34" charset="0"/>
              </a:rPr>
              <a:t>)</a:t>
            </a:r>
            <a:endParaRPr lang="he-IL" sz="2400" dirty="0">
              <a:solidFill>
                <a:srgbClr val="FFFF00"/>
              </a:solidFill>
              <a:latin typeface="Arial" panose="020B0604020202020204" pitchFamily="34" charset="0"/>
              <a:cs typeface="Arial" panose="020B0604020202020204" pitchFamily="34" charset="0"/>
            </a:endParaRPr>
          </a:p>
        </p:txBody>
      </p:sp>
      <p:sp>
        <p:nvSpPr>
          <p:cNvPr id="3" name="מציין מיקום של מספר שקופית 2"/>
          <p:cNvSpPr>
            <a:spLocks noGrp="1"/>
          </p:cNvSpPr>
          <p:nvPr>
            <p:ph type="sldNum" sz="quarter" idx="12"/>
          </p:nvPr>
        </p:nvSpPr>
        <p:spPr/>
        <p:txBody>
          <a:bodyPr/>
          <a:lstStyle/>
          <a:p>
            <a:pPr>
              <a:defRPr/>
            </a:pPr>
            <a:fld id="{0B866252-5CD5-4B09-8129-B45327CA4AFE}" type="slidenum">
              <a:rPr lang="en-US" smtClean="0">
                <a:solidFill>
                  <a:prstClr val="white"/>
                </a:solidFill>
              </a:rPr>
              <a:pPr>
                <a:defRPr/>
              </a:pPr>
              <a:t>49</a:t>
            </a:fld>
            <a:endParaRPr lang="en-US">
              <a:solidFill>
                <a:prstClr val="white"/>
              </a:solidFill>
            </a:endParaRPr>
          </a:p>
        </p:txBody>
      </p:sp>
    </p:spTree>
    <p:extLst>
      <p:ext uri="{BB962C8B-B14F-4D97-AF65-F5344CB8AC3E}">
        <p14:creationId xmlns:p14="http://schemas.microsoft.com/office/powerpoint/2010/main" val="219734823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normAutofit/>
          </a:bodyPr>
          <a:lstStyle/>
          <a:p>
            <a:pPr algn="r" eaLnBrk="1" hangingPunct="1">
              <a:defRPr/>
            </a:pPr>
            <a:r>
              <a:rPr lang="he-IL" sz="3600" dirty="0" smtClean="0">
                <a:solidFill>
                  <a:srgbClr val="FFC000"/>
                </a:solidFill>
                <a:latin typeface="Arial" panose="020B0604020202020204" pitchFamily="34" charset="0"/>
                <a:cs typeface="Arial" panose="020B0604020202020204" pitchFamily="34" charset="0"/>
              </a:rPr>
              <a:t>מה האפשרויות הטיפוליות?</a:t>
            </a:r>
            <a:endParaRPr lang="en-US" sz="3600" dirty="0" smtClean="0">
              <a:solidFill>
                <a:srgbClr val="FFC000"/>
              </a:solidFill>
              <a:latin typeface="Arial" panose="020B0604020202020204" pitchFamily="34" charset="0"/>
              <a:cs typeface="Arial" panose="020B0604020202020204" pitchFamily="34" charset="0"/>
            </a:endParaRPr>
          </a:p>
        </p:txBody>
      </p:sp>
      <p:sp>
        <p:nvSpPr>
          <p:cNvPr id="5123" name="Rectangle 3"/>
          <p:cNvSpPr>
            <a:spLocks noGrp="1" noChangeArrowheads="1"/>
          </p:cNvSpPr>
          <p:nvPr>
            <p:ph idx="1"/>
          </p:nvPr>
        </p:nvSpPr>
        <p:spPr/>
        <p:txBody>
          <a:bodyPr/>
          <a:lstStyle/>
          <a:p>
            <a:pPr eaLnBrk="1" hangingPunct="1">
              <a:buClr>
                <a:srgbClr val="00B0F0"/>
              </a:buClr>
              <a:buFont typeface="Wingdings" panose="05000000000000000000" pitchFamily="2" charset="2"/>
              <a:buChar char="ü"/>
              <a:defRPr/>
            </a:pPr>
            <a:r>
              <a:rPr lang="en-US" dirty="0" smtClean="0">
                <a:solidFill>
                  <a:srgbClr val="FFFF00"/>
                </a:solidFill>
              </a:rPr>
              <a:t>  </a:t>
            </a:r>
            <a:r>
              <a:rPr lang="he-IL" dirty="0" smtClean="0">
                <a:solidFill>
                  <a:srgbClr val="FFFF00"/>
                </a:solidFill>
                <a:latin typeface="Arial" panose="020B0604020202020204" pitchFamily="34" charset="0"/>
                <a:cs typeface="Arial" panose="020B0604020202020204" pitchFamily="34" charset="0"/>
              </a:rPr>
              <a:t>אורחות חיים: ירידה במשקל</a:t>
            </a:r>
            <a:endParaRPr lang="en-US" dirty="0" smtClean="0">
              <a:solidFill>
                <a:srgbClr val="FFFF00"/>
              </a:solidFill>
              <a:latin typeface="Arial" panose="020B0604020202020204" pitchFamily="34" charset="0"/>
              <a:cs typeface="Arial" panose="020B0604020202020204" pitchFamily="34" charset="0"/>
            </a:endParaRPr>
          </a:p>
          <a:p>
            <a:pPr eaLnBrk="1" hangingPunct="1">
              <a:buClr>
                <a:srgbClr val="00B0F0"/>
              </a:buClr>
              <a:buFont typeface="Wingdings" panose="05000000000000000000" pitchFamily="2" charset="2"/>
              <a:buChar char="ü"/>
              <a:defRPr/>
            </a:pPr>
            <a:r>
              <a:rPr lang="en-US" dirty="0" smtClean="0">
                <a:solidFill>
                  <a:srgbClr val="FFFF00"/>
                </a:solidFill>
                <a:latin typeface="Arial" panose="020B0604020202020204" pitchFamily="34" charset="0"/>
                <a:cs typeface="Arial" panose="020B0604020202020204" pitchFamily="34" charset="0"/>
              </a:rPr>
              <a:t> Clomiphene citrate (CC) </a:t>
            </a:r>
          </a:p>
          <a:p>
            <a:pPr eaLnBrk="1" hangingPunct="1">
              <a:buClr>
                <a:srgbClr val="00B0F0"/>
              </a:buClr>
              <a:buFont typeface="Wingdings" panose="05000000000000000000" pitchFamily="2" charset="2"/>
              <a:buChar char="ü"/>
              <a:defRPr/>
            </a:pPr>
            <a:r>
              <a:rPr lang="en-US" dirty="0" smtClean="0">
                <a:solidFill>
                  <a:srgbClr val="FFFF00"/>
                </a:solidFill>
                <a:latin typeface="Arial" panose="020B0604020202020204" pitchFamily="34" charset="0"/>
                <a:cs typeface="Arial" panose="020B0604020202020204" pitchFamily="34" charset="0"/>
              </a:rPr>
              <a:t> Aromatase inhibitors (AI’s) </a:t>
            </a:r>
          </a:p>
          <a:p>
            <a:pPr eaLnBrk="1" hangingPunct="1">
              <a:buClr>
                <a:srgbClr val="00B0F0"/>
              </a:buClr>
              <a:buFont typeface="Wingdings" panose="05000000000000000000" pitchFamily="2" charset="2"/>
              <a:buChar char="ü"/>
              <a:defRPr/>
            </a:pPr>
            <a:r>
              <a:rPr lang="en-US" dirty="0" smtClean="0">
                <a:solidFill>
                  <a:srgbClr val="FFFF00"/>
                </a:solidFill>
                <a:latin typeface="Arial" panose="020B0604020202020204" pitchFamily="34" charset="0"/>
                <a:cs typeface="Arial" panose="020B0604020202020204" pitchFamily="34" charset="0"/>
              </a:rPr>
              <a:t> Insulin lowering medications </a:t>
            </a:r>
          </a:p>
          <a:p>
            <a:pPr eaLnBrk="1" hangingPunct="1">
              <a:buClr>
                <a:srgbClr val="00B0F0"/>
              </a:buClr>
              <a:buFont typeface="Wingdings" panose="05000000000000000000" pitchFamily="2" charset="2"/>
              <a:buChar char="ü"/>
              <a:defRPr/>
            </a:pPr>
            <a:r>
              <a:rPr lang="en-US" dirty="0" smtClean="0">
                <a:solidFill>
                  <a:srgbClr val="FFFF00"/>
                </a:solidFill>
                <a:latin typeface="Arial" panose="020B0604020202020204" pitchFamily="34" charset="0"/>
                <a:cs typeface="Arial" panose="020B0604020202020204" pitchFamily="34" charset="0"/>
              </a:rPr>
              <a:t> Low dose FSH </a:t>
            </a:r>
          </a:p>
          <a:p>
            <a:pPr eaLnBrk="1" hangingPunct="1">
              <a:buClr>
                <a:srgbClr val="00B0F0"/>
              </a:buClr>
              <a:buFont typeface="Wingdings" panose="05000000000000000000" pitchFamily="2" charset="2"/>
              <a:buChar char="ü"/>
              <a:defRPr/>
            </a:pPr>
            <a:r>
              <a:rPr lang="en-US" dirty="0" smtClean="0">
                <a:solidFill>
                  <a:srgbClr val="FFFF00"/>
                </a:solidFill>
                <a:latin typeface="Arial" panose="020B0604020202020204" pitchFamily="34" charset="0"/>
                <a:cs typeface="Arial" panose="020B0604020202020204" pitchFamily="34" charset="0"/>
              </a:rPr>
              <a:t> Laparoscopic ovarian drilling (LOD) </a:t>
            </a:r>
          </a:p>
          <a:p>
            <a:pPr eaLnBrk="1" hangingPunct="1">
              <a:buClr>
                <a:srgbClr val="00B0F0"/>
              </a:buClr>
              <a:buFont typeface="Wingdings" panose="05000000000000000000" pitchFamily="2" charset="2"/>
              <a:buChar char="ü"/>
              <a:defRPr/>
            </a:pPr>
            <a:r>
              <a:rPr lang="en-US" dirty="0" smtClean="0">
                <a:solidFill>
                  <a:srgbClr val="FFFF00"/>
                </a:solidFill>
                <a:latin typeface="Arial" panose="020B0604020202020204" pitchFamily="34" charset="0"/>
                <a:cs typeface="Arial" panose="020B0604020202020204" pitchFamily="34" charset="0"/>
              </a:rPr>
              <a:t> IVF </a:t>
            </a:r>
            <a:r>
              <a:rPr lang="he-IL" dirty="0" smtClean="0">
                <a:solidFill>
                  <a:srgbClr val="FFFF00"/>
                </a:solidFill>
                <a:latin typeface="Arial" panose="020B0604020202020204" pitchFamily="34" charset="0"/>
                <a:cs typeface="Arial" panose="020B0604020202020204" pitchFamily="34" charset="0"/>
              </a:rPr>
              <a:t> - מה חדש ?</a:t>
            </a:r>
            <a:endParaRPr lang="en-US" dirty="0" smtClean="0">
              <a:solidFill>
                <a:srgbClr val="FFFF00"/>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p:cNvSpPr>
            <a:spLocks noGrp="1"/>
          </p:cNvSpPr>
          <p:nvPr>
            <p:ph type="title"/>
          </p:nvPr>
        </p:nvSpPr>
        <p:spPr>
          <a:xfrm>
            <a:off x="4038148" y="404664"/>
            <a:ext cx="1279054" cy="1325563"/>
          </a:xfrm>
        </p:spPr>
        <p:txBody>
          <a:bodyPr>
            <a:normAutofit/>
          </a:bodyPr>
          <a:lstStyle/>
          <a:p>
            <a:pPr algn="r"/>
            <a:r>
              <a:rPr lang="he-IL" sz="3600" dirty="0" smtClean="0">
                <a:solidFill>
                  <a:srgbClr val="FFC000"/>
                </a:solidFill>
                <a:latin typeface="Arial" panose="020B0604020202020204" pitchFamily="34" charset="0"/>
                <a:cs typeface="Arial" panose="020B0604020202020204" pitchFamily="34" charset="0"/>
              </a:rPr>
              <a:t>מנגנון</a:t>
            </a:r>
            <a:endParaRPr lang="he-IL" sz="3600" dirty="0">
              <a:solidFill>
                <a:srgbClr val="FFC000"/>
              </a:solidFill>
              <a:latin typeface="Arial" panose="020B0604020202020204" pitchFamily="34" charset="0"/>
              <a:cs typeface="Arial" panose="020B0604020202020204" pitchFamily="34" charset="0"/>
            </a:endParaRPr>
          </a:p>
        </p:txBody>
      </p:sp>
      <p:sp>
        <p:nvSpPr>
          <p:cNvPr id="3" name="מציין מיקום תוכן 2"/>
          <p:cNvSpPr>
            <a:spLocks noGrp="1"/>
          </p:cNvSpPr>
          <p:nvPr>
            <p:ph idx="1"/>
          </p:nvPr>
        </p:nvSpPr>
        <p:spPr/>
        <p:txBody>
          <a:bodyPr/>
          <a:lstStyle/>
          <a:p>
            <a:pPr>
              <a:buClr>
                <a:srgbClr val="00B0F0"/>
              </a:buClr>
              <a:buFont typeface="Wingdings" panose="05000000000000000000" pitchFamily="2" charset="2"/>
              <a:buChar char="ü"/>
            </a:pPr>
            <a:r>
              <a:rPr lang="he-IL" dirty="0" smtClean="0">
                <a:solidFill>
                  <a:srgbClr val="FFFF00"/>
                </a:solidFill>
                <a:latin typeface="Arial" panose="020B0604020202020204" pitchFamily="34" charset="0"/>
                <a:cs typeface="Arial" panose="020B0604020202020204" pitchFamily="34" charset="0"/>
              </a:rPr>
              <a:t>העיקרון הבסיסי הוא גרימת ביוץ עם אגוניסט של </a:t>
            </a:r>
            <a:r>
              <a:rPr lang="en-US" dirty="0" smtClean="0">
                <a:solidFill>
                  <a:srgbClr val="FFFF00"/>
                </a:solidFill>
                <a:latin typeface="Arial" panose="020B0604020202020204" pitchFamily="34" charset="0"/>
                <a:cs typeface="Arial" panose="020B0604020202020204" pitchFamily="34" charset="0"/>
              </a:rPr>
              <a:t>GnRH</a:t>
            </a:r>
            <a:endParaRPr lang="he-IL" dirty="0" smtClean="0">
              <a:solidFill>
                <a:srgbClr val="FFFF00"/>
              </a:solidFill>
              <a:latin typeface="Arial" panose="020B0604020202020204" pitchFamily="34" charset="0"/>
              <a:cs typeface="Arial" panose="020B0604020202020204" pitchFamily="34" charset="0"/>
            </a:endParaRPr>
          </a:p>
          <a:p>
            <a:pPr>
              <a:buClr>
                <a:srgbClr val="00B0F0"/>
              </a:buClr>
              <a:buFont typeface="Wingdings" panose="05000000000000000000" pitchFamily="2" charset="2"/>
              <a:buChar char="ü"/>
            </a:pPr>
            <a:r>
              <a:rPr lang="he-IL" dirty="0" smtClean="0">
                <a:solidFill>
                  <a:srgbClr val="FFFF00"/>
                </a:solidFill>
                <a:latin typeface="Arial" panose="020B0604020202020204" pitchFamily="34" charset="0"/>
                <a:cs typeface="Arial" panose="020B0604020202020204" pitchFamily="34" charset="0"/>
              </a:rPr>
              <a:t>בדרך זו ניתן לגרום </a:t>
            </a:r>
            <a:r>
              <a:rPr lang="he-IL" dirty="0" err="1" smtClean="0">
                <a:solidFill>
                  <a:srgbClr val="FFFF00"/>
                </a:solidFill>
                <a:latin typeface="Arial" panose="020B0604020202020204" pitchFamily="34" charset="0"/>
                <a:cs typeface="Arial" panose="020B0604020202020204" pitchFamily="34" charset="0"/>
              </a:rPr>
              <a:t>ללוטאוליזה</a:t>
            </a:r>
            <a:r>
              <a:rPr lang="he-IL" dirty="0" smtClean="0">
                <a:solidFill>
                  <a:srgbClr val="FFFF00"/>
                </a:solidFill>
                <a:latin typeface="Arial" panose="020B0604020202020204" pitchFamily="34" charset="0"/>
                <a:cs typeface="Arial" panose="020B0604020202020204" pitchFamily="34" charset="0"/>
              </a:rPr>
              <a:t> מוחלטת בתוך ימים ספורים.</a:t>
            </a:r>
          </a:p>
          <a:p>
            <a:pPr>
              <a:buClr>
                <a:srgbClr val="00B0F0"/>
              </a:buClr>
              <a:buFont typeface="Wingdings" panose="05000000000000000000" pitchFamily="2" charset="2"/>
              <a:buChar char="ü"/>
            </a:pPr>
            <a:r>
              <a:rPr lang="he-IL" dirty="0" smtClean="0">
                <a:solidFill>
                  <a:srgbClr val="FFFF00"/>
                </a:solidFill>
                <a:latin typeface="Arial" panose="020B0604020202020204" pitchFamily="34" charset="0"/>
                <a:cs typeface="Arial" panose="020B0604020202020204" pitchFamily="34" charset="0"/>
              </a:rPr>
              <a:t>הפרסום הראשון בנושא – ע"י </a:t>
            </a:r>
            <a:r>
              <a:rPr lang="he-IL" dirty="0" err="1" smtClean="0">
                <a:solidFill>
                  <a:srgbClr val="FFFF00"/>
                </a:solidFill>
                <a:latin typeface="Arial" panose="020B0604020202020204" pitchFamily="34" charset="0"/>
                <a:cs typeface="Arial" panose="020B0604020202020204" pitchFamily="34" charset="0"/>
              </a:rPr>
              <a:t>איצקוביץ</a:t>
            </a:r>
            <a:r>
              <a:rPr lang="he-IL" dirty="0" smtClean="0">
                <a:solidFill>
                  <a:srgbClr val="FFFF00"/>
                </a:solidFill>
                <a:latin typeface="Arial" panose="020B0604020202020204" pitchFamily="34" charset="0"/>
                <a:cs typeface="Arial" panose="020B0604020202020204" pitchFamily="34" charset="0"/>
              </a:rPr>
              <a:t> וחב' מרמב"ם בשנת 1988 התקבל בחוסר אמון מוחלט.</a:t>
            </a:r>
          </a:p>
          <a:p>
            <a:pPr>
              <a:buClr>
                <a:srgbClr val="00B0F0"/>
              </a:buClr>
              <a:buFont typeface="Wingdings" panose="05000000000000000000" pitchFamily="2" charset="2"/>
              <a:buChar char="ü"/>
            </a:pPr>
            <a:r>
              <a:rPr lang="he-IL" dirty="0" smtClean="0">
                <a:solidFill>
                  <a:srgbClr val="FFFF00"/>
                </a:solidFill>
                <a:latin typeface="Arial" panose="020B0604020202020204" pitchFamily="34" charset="0"/>
                <a:cs typeface="Arial" panose="020B0604020202020204" pitchFamily="34" charset="0"/>
              </a:rPr>
              <a:t>בשנת 2013, 36% ממחזורי גירוי השחלות מבוססי אנטגוניסט באירופה הסתיימו על ידי מתן אגוניסט לביוץ במקום </a:t>
            </a:r>
            <a:r>
              <a:rPr lang="en-US" dirty="0" smtClean="0">
                <a:solidFill>
                  <a:srgbClr val="FFFF00"/>
                </a:solidFill>
                <a:latin typeface="Arial" panose="020B0604020202020204" pitchFamily="34" charset="0"/>
                <a:cs typeface="Arial" panose="020B0604020202020204" pitchFamily="34" charset="0"/>
              </a:rPr>
              <a:t>HCG</a:t>
            </a:r>
            <a:r>
              <a:rPr lang="he-IL" dirty="0" smtClean="0">
                <a:solidFill>
                  <a:srgbClr val="FFFF00"/>
                </a:solidFill>
                <a:latin typeface="Arial" panose="020B0604020202020204" pitchFamily="34" charset="0"/>
                <a:cs typeface="Arial" panose="020B0604020202020204" pitchFamily="34" charset="0"/>
              </a:rPr>
              <a:t>.</a:t>
            </a:r>
          </a:p>
          <a:p>
            <a:pPr>
              <a:buClr>
                <a:srgbClr val="00B0F0"/>
              </a:buClr>
              <a:buFont typeface="Wingdings" panose="05000000000000000000" pitchFamily="2" charset="2"/>
              <a:buChar char="ü"/>
            </a:pPr>
            <a:r>
              <a:rPr lang="he-IL" dirty="0" smtClean="0">
                <a:solidFill>
                  <a:srgbClr val="FFFF00"/>
                </a:solidFill>
                <a:latin typeface="Arial" panose="020B0604020202020204" pitchFamily="34" charset="0"/>
                <a:cs typeface="Arial" panose="020B0604020202020204" pitchFamily="34" charset="0"/>
              </a:rPr>
              <a:t>כיום רוב מוחלט של מחזורי גירוי השחלות של תורמות ביציות נסגר עם אגוניסט לביוץ.</a:t>
            </a:r>
          </a:p>
          <a:p>
            <a:pPr marL="0" indent="0">
              <a:buNone/>
            </a:pPr>
            <a:endParaRPr lang="he-IL" dirty="0">
              <a:solidFill>
                <a:srgbClr val="FFFF00"/>
              </a:solidFill>
            </a:endParaRPr>
          </a:p>
        </p:txBody>
      </p:sp>
    </p:spTree>
    <p:extLst>
      <p:ext uri="{BB962C8B-B14F-4D97-AF65-F5344CB8AC3E}">
        <p14:creationId xmlns:p14="http://schemas.microsoft.com/office/powerpoint/2010/main" val="185691986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תמונה 1"/>
          <p:cNvPicPr>
            <a:picLocks noChangeAspect="1"/>
          </p:cNvPicPr>
          <p:nvPr/>
        </p:nvPicPr>
        <p:blipFill>
          <a:blip r:embed="rId2"/>
          <a:stretch>
            <a:fillRect/>
          </a:stretch>
        </p:blipFill>
        <p:spPr>
          <a:xfrm>
            <a:off x="467544" y="1700808"/>
            <a:ext cx="8508037" cy="1818107"/>
          </a:xfrm>
          <a:prstGeom prst="rect">
            <a:avLst/>
          </a:prstGeom>
        </p:spPr>
      </p:pic>
      <p:sp>
        <p:nvSpPr>
          <p:cNvPr id="3" name="TextBox 2"/>
          <p:cNvSpPr txBox="1"/>
          <p:nvPr/>
        </p:nvSpPr>
        <p:spPr>
          <a:xfrm>
            <a:off x="8335341" y="3518915"/>
            <a:ext cx="640240" cy="369332"/>
          </a:xfrm>
          <a:prstGeom prst="rect">
            <a:avLst/>
          </a:prstGeom>
          <a:noFill/>
        </p:spPr>
        <p:txBody>
          <a:bodyPr wrap="none" rtlCol="1">
            <a:spAutoFit/>
          </a:bodyPr>
          <a:lstStyle/>
          <a:p>
            <a:r>
              <a:rPr lang="en-US" dirty="0" smtClean="0"/>
              <a:t>2012</a:t>
            </a:r>
            <a:endParaRPr lang="he-IL" dirty="0"/>
          </a:p>
        </p:txBody>
      </p:sp>
      <p:sp>
        <p:nvSpPr>
          <p:cNvPr id="5" name="מציין מיקום תוכן 4"/>
          <p:cNvSpPr>
            <a:spLocks noGrp="1"/>
          </p:cNvSpPr>
          <p:nvPr>
            <p:ph idx="1"/>
          </p:nvPr>
        </p:nvSpPr>
        <p:spPr>
          <a:xfrm>
            <a:off x="827584" y="3861048"/>
            <a:ext cx="7072489" cy="2308655"/>
          </a:xfrm>
        </p:spPr>
        <p:txBody>
          <a:bodyPr/>
          <a:lstStyle/>
          <a:p>
            <a:pPr algn="l" rtl="0">
              <a:buClr>
                <a:schemeClr val="accent2">
                  <a:lumMod val="50000"/>
                </a:schemeClr>
              </a:buClr>
              <a:buFont typeface="Wingdings" panose="05000000000000000000" pitchFamily="2" charset="2"/>
              <a:buChar char="ü"/>
            </a:pPr>
            <a:r>
              <a:rPr lang="en-US" dirty="0" smtClean="0">
                <a:solidFill>
                  <a:srgbClr val="FFFF00"/>
                </a:solidFill>
                <a:latin typeface="Arial" panose="020B0604020202020204" pitchFamily="34" charset="0"/>
                <a:cs typeface="Arial" panose="020B0604020202020204" pitchFamily="34" charset="0"/>
              </a:rPr>
              <a:t>Main concern: OHSS</a:t>
            </a:r>
          </a:p>
          <a:p>
            <a:pPr algn="l" rtl="0">
              <a:buClr>
                <a:schemeClr val="accent2">
                  <a:lumMod val="50000"/>
                </a:schemeClr>
              </a:buClr>
              <a:buFont typeface="Wingdings" panose="05000000000000000000" pitchFamily="2" charset="2"/>
              <a:buChar char="ü"/>
            </a:pPr>
            <a:r>
              <a:rPr lang="en-US" dirty="0" smtClean="0">
                <a:solidFill>
                  <a:srgbClr val="FFFF00"/>
                </a:solidFill>
                <a:latin typeface="Arial" panose="020B0604020202020204" pitchFamily="34" charset="0"/>
                <a:cs typeface="Arial" panose="020B0604020202020204" pitchFamily="34" charset="0"/>
              </a:rPr>
              <a:t>Keep the option of agonist trigger</a:t>
            </a:r>
          </a:p>
          <a:p>
            <a:pPr algn="l" rtl="0">
              <a:buClr>
                <a:schemeClr val="accent2">
                  <a:lumMod val="50000"/>
                </a:schemeClr>
              </a:buClr>
              <a:buFont typeface="Wingdings" panose="05000000000000000000" pitchFamily="2" charset="2"/>
              <a:buChar char="ü"/>
            </a:pPr>
            <a:r>
              <a:rPr lang="en-US" dirty="0" smtClean="0">
                <a:solidFill>
                  <a:srgbClr val="FFFF00"/>
                </a:solidFill>
                <a:latin typeface="Arial" panose="020B0604020202020204" pitchFamily="34" charset="0"/>
                <a:cs typeface="Arial" panose="020B0604020202020204" pitchFamily="34" charset="0"/>
              </a:rPr>
              <a:t>Individual patient-based decision: Freeze all? Fresh transfer?</a:t>
            </a:r>
          </a:p>
          <a:p>
            <a:pPr algn="l" rtl="0">
              <a:buClr>
                <a:schemeClr val="accent2">
                  <a:lumMod val="50000"/>
                </a:schemeClr>
              </a:buClr>
              <a:buFont typeface="Wingdings" panose="05000000000000000000" pitchFamily="2" charset="2"/>
              <a:buChar char="ü"/>
            </a:pPr>
            <a:r>
              <a:rPr lang="en-US" dirty="0" smtClean="0">
                <a:solidFill>
                  <a:srgbClr val="FFFF00"/>
                </a:solidFill>
                <a:latin typeface="Arial" panose="020B0604020202020204" pitchFamily="34" charset="0"/>
                <a:cs typeface="Arial" panose="020B0604020202020204" pitchFamily="34" charset="0"/>
              </a:rPr>
              <a:t>If fresh transfer: how to handle luteal phase?</a:t>
            </a:r>
            <a:endParaRPr lang="he-IL" dirty="0">
              <a:solidFill>
                <a:srgbClr val="FFFF00"/>
              </a:solidFill>
              <a:latin typeface="Arial" panose="020B0604020202020204" pitchFamily="34" charset="0"/>
              <a:cs typeface="Arial" panose="020B0604020202020204" pitchFamily="34" charset="0"/>
            </a:endParaRPr>
          </a:p>
        </p:txBody>
      </p:sp>
      <p:sp>
        <p:nvSpPr>
          <p:cNvPr id="4" name="TextBox 3"/>
          <p:cNvSpPr txBox="1"/>
          <p:nvPr/>
        </p:nvSpPr>
        <p:spPr>
          <a:xfrm>
            <a:off x="3504722" y="560245"/>
            <a:ext cx="2433680" cy="646331"/>
          </a:xfrm>
          <a:prstGeom prst="rect">
            <a:avLst/>
          </a:prstGeom>
          <a:noFill/>
        </p:spPr>
        <p:txBody>
          <a:bodyPr wrap="none" rtlCol="1">
            <a:spAutoFit/>
          </a:bodyPr>
          <a:lstStyle/>
          <a:p>
            <a:r>
              <a:rPr lang="en-US" sz="3600" dirty="0" smtClean="0">
                <a:solidFill>
                  <a:srgbClr val="FFC000"/>
                </a:solidFill>
              </a:rPr>
              <a:t>IVF &amp; PCOS</a:t>
            </a:r>
            <a:endParaRPr lang="he-IL" sz="3600" dirty="0">
              <a:solidFill>
                <a:srgbClr val="FFC000"/>
              </a:solidFill>
            </a:endParaRPr>
          </a:p>
        </p:txBody>
      </p:sp>
      <p:cxnSp>
        <p:nvCxnSpPr>
          <p:cNvPr id="8" name="מחבר ישר 7"/>
          <p:cNvCxnSpPr/>
          <p:nvPr/>
        </p:nvCxnSpPr>
        <p:spPr>
          <a:xfrm>
            <a:off x="4644008" y="2780928"/>
            <a:ext cx="3871342"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811399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p:cNvSpPr>
            <a:spLocks noGrp="1"/>
          </p:cNvSpPr>
          <p:nvPr>
            <p:ph type="title"/>
          </p:nvPr>
        </p:nvSpPr>
        <p:spPr>
          <a:xfrm>
            <a:off x="545760" y="404664"/>
            <a:ext cx="8263830" cy="1325563"/>
          </a:xfrm>
        </p:spPr>
        <p:txBody>
          <a:bodyPr>
            <a:normAutofit/>
          </a:bodyPr>
          <a:lstStyle/>
          <a:p>
            <a:pPr algn="ctr"/>
            <a:r>
              <a:rPr lang="en-US" sz="3600" dirty="0" smtClean="0">
                <a:solidFill>
                  <a:srgbClr val="FFC000"/>
                </a:solidFill>
                <a:latin typeface="Arial" panose="020B0604020202020204" pitchFamily="34" charset="0"/>
                <a:cs typeface="Arial" panose="020B0604020202020204" pitchFamily="34" charset="0"/>
              </a:rPr>
              <a:t>HCG-based luteal support: fixed time points</a:t>
            </a:r>
            <a:endParaRPr lang="he-IL" sz="3600" dirty="0">
              <a:solidFill>
                <a:srgbClr val="FFC000"/>
              </a:solidFill>
              <a:latin typeface="Arial" panose="020B0604020202020204" pitchFamily="34" charset="0"/>
              <a:cs typeface="Arial" panose="020B0604020202020204" pitchFamily="34" charset="0"/>
            </a:endParaRPr>
          </a:p>
        </p:txBody>
      </p:sp>
      <p:sp>
        <p:nvSpPr>
          <p:cNvPr id="3" name="מציין מיקום תוכן 2"/>
          <p:cNvSpPr>
            <a:spLocks noGrp="1"/>
          </p:cNvSpPr>
          <p:nvPr>
            <p:ph idx="1"/>
          </p:nvPr>
        </p:nvSpPr>
        <p:spPr/>
        <p:txBody>
          <a:bodyPr>
            <a:normAutofit/>
          </a:bodyPr>
          <a:lstStyle/>
          <a:p>
            <a:pPr algn="l" rtl="0">
              <a:buClr>
                <a:srgbClr val="00B0F0"/>
              </a:buClr>
              <a:buFont typeface="Wingdings" panose="05000000000000000000" pitchFamily="2" charset="2"/>
              <a:buChar char="ü"/>
            </a:pPr>
            <a:r>
              <a:rPr lang="en-US" dirty="0">
                <a:solidFill>
                  <a:srgbClr val="FFFF00"/>
                </a:solidFill>
                <a:latin typeface="Arial" panose="020B0604020202020204" pitchFamily="34" charset="0"/>
                <a:cs typeface="Arial" panose="020B0604020202020204" pitchFamily="34" charset="0"/>
              </a:rPr>
              <a:t>1,000 IU with trigger (Griffin)</a:t>
            </a:r>
          </a:p>
          <a:p>
            <a:pPr algn="l" rtl="0">
              <a:buClr>
                <a:srgbClr val="00B0F0"/>
              </a:buClr>
              <a:buFont typeface="Wingdings" panose="05000000000000000000" pitchFamily="2" charset="2"/>
              <a:buChar char="ü"/>
            </a:pPr>
            <a:r>
              <a:rPr lang="en-US" dirty="0">
                <a:solidFill>
                  <a:srgbClr val="FFFF00"/>
                </a:solidFill>
                <a:latin typeface="Arial" panose="020B0604020202020204" pitchFamily="34" charset="0"/>
                <a:cs typeface="Arial" panose="020B0604020202020204" pitchFamily="34" charset="0"/>
              </a:rPr>
              <a:t>1,500 IU with OPU (</a:t>
            </a:r>
            <a:r>
              <a:rPr lang="en-US" dirty="0" err="1">
                <a:solidFill>
                  <a:srgbClr val="FFFF00"/>
                </a:solidFill>
                <a:latin typeface="Arial" panose="020B0604020202020204" pitchFamily="34" charset="0"/>
                <a:cs typeface="Arial" panose="020B0604020202020204" pitchFamily="34" charset="0"/>
              </a:rPr>
              <a:t>Humaidan</a:t>
            </a:r>
            <a:r>
              <a:rPr lang="en-US" dirty="0">
                <a:solidFill>
                  <a:srgbClr val="FFFF00"/>
                </a:solidFill>
                <a:latin typeface="Arial" panose="020B0604020202020204" pitchFamily="34" charset="0"/>
                <a:cs typeface="Arial" panose="020B0604020202020204" pitchFamily="34" charset="0"/>
              </a:rPr>
              <a:t>)</a:t>
            </a:r>
          </a:p>
          <a:p>
            <a:pPr algn="l" rtl="0">
              <a:buClr>
                <a:srgbClr val="00B0F0"/>
              </a:buClr>
              <a:buFont typeface="Wingdings" panose="05000000000000000000" pitchFamily="2" charset="2"/>
              <a:buChar char="ü"/>
            </a:pPr>
            <a:r>
              <a:rPr lang="en-US" dirty="0">
                <a:solidFill>
                  <a:srgbClr val="FFFF00"/>
                </a:solidFill>
                <a:latin typeface="Arial" panose="020B0604020202020204" pitchFamily="34" charset="0"/>
                <a:cs typeface="Arial" panose="020B0604020202020204" pitchFamily="34" charset="0"/>
              </a:rPr>
              <a:t>1,500 IU 3 days post OPU (Haas)</a:t>
            </a:r>
          </a:p>
          <a:p>
            <a:pPr algn="l" rtl="0">
              <a:buClr>
                <a:srgbClr val="00B0F0"/>
              </a:buClr>
              <a:buFont typeface="Wingdings" panose="05000000000000000000" pitchFamily="2" charset="2"/>
              <a:buChar char="ü"/>
            </a:pPr>
            <a:r>
              <a:rPr lang="en-US" dirty="0">
                <a:solidFill>
                  <a:srgbClr val="FFFF00"/>
                </a:solidFill>
                <a:latin typeface="Arial" panose="020B0604020202020204" pitchFamily="34" charset="0"/>
                <a:cs typeface="Arial" panose="020B0604020202020204" pitchFamily="34" charset="0"/>
              </a:rPr>
              <a:t>Can we be more patient specific??? </a:t>
            </a:r>
          </a:p>
          <a:p>
            <a:pPr algn="l" rtl="0">
              <a:buClr>
                <a:srgbClr val="00B0F0"/>
              </a:buClr>
              <a:buFont typeface="Wingdings" panose="05000000000000000000" pitchFamily="2" charset="2"/>
              <a:buChar char="ü"/>
            </a:pPr>
            <a:r>
              <a:rPr lang="en-US" dirty="0">
                <a:solidFill>
                  <a:srgbClr val="FFFF00"/>
                </a:solidFill>
                <a:latin typeface="Arial" panose="020B0604020202020204" pitchFamily="34" charset="0"/>
                <a:cs typeface="Arial" panose="020B0604020202020204" pitchFamily="34" charset="0"/>
              </a:rPr>
              <a:t>Can we tailor </a:t>
            </a:r>
            <a:r>
              <a:rPr lang="en-US" dirty="0" err="1">
                <a:solidFill>
                  <a:srgbClr val="FFFF00"/>
                </a:solidFill>
                <a:latin typeface="Arial" panose="020B0604020202020204" pitchFamily="34" charset="0"/>
                <a:cs typeface="Arial" panose="020B0604020202020204" pitchFamily="34" charset="0"/>
              </a:rPr>
              <a:t>hCG</a:t>
            </a:r>
            <a:r>
              <a:rPr lang="en-US" dirty="0">
                <a:solidFill>
                  <a:srgbClr val="FFFF00"/>
                </a:solidFill>
                <a:latin typeface="Arial" panose="020B0604020202020204" pitchFamily="34" charset="0"/>
                <a:cs typeface="Arial" panose="020B0604020202020204" pitchFamily="34" charset="0"/>
              </a:rPr>
              <a:t> support to a specific patient endocrine response???</a:t>
            </a:r>
            <a:endParaRPr lang="he-IL" dirty="0">
              <a:solidFill>
                <a:srgbClr val="FFFF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7110899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p:cNvSpPr>
            <a:spLocks noGrp="1"/>
          </p:cNvSpPr>
          <p:nvPr>
            <p:ph type="title"/>
          </p:nvPr>
        </p:nvSpPr>
        <p:spPr>
          <a:xfrm>
            <a:off x="514351" y="1314451"/>
            <a:ext cx="4314824" cy="1092200"/>
          </a:xfrm>
        </p:spPr>
        <p:txBody>
          <a:bodyPr>
            <a:normAutofit/>
          </a:bodyPr>
          <a:lstStyle/>
          <a:p>
            <a:pPr algn="ctr" rtl="0"/>
            <a:r>
              <a:rPr lang="en-US" sz="3600" dirty="0" smtClean="0">
                <a:solidFill>
                  <a:srgbClr val="FFC000"/>
                </a:solidFill>
              </a:rPr>
              <a:t>Coasting</a:t>
            </a:r>
            <a:r>
              <a:rPr lang="he-IL" sz="3600" dirty="0" smtClean="0">
                <a:solidFill>
                  <a:srgbClr val="FFC000"/>
                </a:solidFill>
                <a:latin typeface="Arial" panose="020B0604020202020204" pitchFamily="34" charset="0"/>
                <a:cs typeface="Arial" panose="020B0604020202020204" pitchFamily="34" charset="0"/>
              </a:rPr>
              <a:t>החפה</a:t>
            </a:r>
            <a:r>
              <a:rPr lang="he-IL" sz="3600" dirty="0" smtClean="0">
                <a:solidFill>
                  <a:srgbClr val="FFC000"/>
                </a:solidFill>
              </a:rPr>
              <a:t> - </a:t>
            </a:r>
            <a:endParaRPr lang="he-IL" sz="3600" dirty="0">
              <a:solidFill>
                <a:srgbClr val="FFC000"/>
              </a:solidFill>
            </a:endParaRPr>
          </a:p>
        </p:txBody>
      </p:sp>
      <p:sp>
        <p:nvSpPr>
          <p:cNvPr id="5" name="מציין מיקום תוכן 4"/>
          <p:cNvSpPr>
            <a:spLocks noGrp="1"/>
          </p:cNvSpPr>
          <p:nvPr>
            <p:ph idx="1"/>
          </p:nvPr>
        </p:nvSpPr>
        <p:spPr>
          <a:xfrm>
            <a:off x="390526" y="2673351"/>
            <a:ext cx="7598569" cy="2736850"/>
          </a:xfrm>
        </p:spPr>
        <p:txBody>
          <a:bodyPr>
            <a:noAutofit/>
          </a:bodyPr>
          <a:lstStyle/>
          <a:p>
            <a:pPr>
              <a:buClr>
                <a:srgbClr val="00B0F0"/>
              </a:buClr>
              <a:buFont typeface="Wingdings" panose="05000000000000000000" pitchFamily="2" charset="2"/>
              <a:buChar char="ü"/>
            </a:pPr>
            <a:r>
              <a:rPr lang="he-IL" sz="2400" dirty="0" smtClean="0">
                <a:solidFill>
                  <a:srgbClr val="FFFF00"/>
                </a:solidFill>
                <a:latin typeface="Arial" panose="020B0604020202020204" pitchFamily="34" charset="0"/>
                <a:cs typeface="Arial" panose="020B0604020202020204" pitchFamily="34" charset="0"/>
              </a:rPr>
              <a:t>אסטרטגיה וותיקה למניעת גירוי יתר</a:t>
            </a:r>
          </a:p>
          <a:p>
            <a:pPr>
              <a:buClr>
                <a:srgbClr val="00B0F0"/>
              </a:buClr>
              <a:buFont typeface="Wingdings" panose="05000000000000000000" pitchFamily="2" charset="2"/>
              <a:buChar char="ü"/>
            </a:pPr>
            <a:r>
              <a:rPr lang="he-IL" dirty="0" smtClean="0">
                <a:solidFill>
                  <a:srgbClr val="FFFF00"/>
                </a:solidFill>
                <a:latin typeface="Arial" panose="020B0604020202020204" pitchFamily="34" charset="0"/>
                <a:cs typeface="Arial" panose="020B0604020202020204" pitchFamily="34" charset="0"/>
              </a:rPr>
              <a:t>עד כה, רק בשלב </a:t>
            </a:r>
            <a:r>
              <a:rPr lang="he-IL" dirty="0" err="1" smtClean="0">
                <a:solidFill>
                  <a:srgbClr val="FFFF00"/>
                </a:solidFill>
                <a:latin typeface="Arial" panose="020B0604020202020204" pitchFamily="34" charset="0"/>
                <a:cs typeface="Arial" panose="020B0604020202020204" pitchFamily="34" charset="0"/>
              </a:rPr>
              <a:t>הפוליקולארי</a:t>
            </a:r>
            <a:endParaRPr lang="he-IL" dirty="0" smtClean="0">
              <a:solidFill>
                <a:srgbClr val="FFFF00"/>
              </a:solidFill>
              <a:latin typeface="Arial" panose="020B0604020202020204" pitchFamily="34" charset="0"/>
              <a:cs typeface="Arial" panose="020B0604020202020204" pitchFamily="34" charset="0"/>
            </a:endParaRPr>
          </a:p>
          <a:p>
            <a:pPr>
              <a:buClr>
                <a:srgbClr val="00B0F0"/>
              </a:buClr>
              <a:buFont typeface="Wingdings" panose="05000000000000000000" pitchFamily="2" charset="2"/>
              <a:buChar char="ü"/>
            </a:pPr>
            <a:r>
              <a:rPr lang="he-IL" sz="2400" dirty="0" smtClean="0">
                <a:solidFill>
                  <a:srgbClr val="FFFF00"/>
                </a:solidFill>
                <a:latin typeface="Arial" panose="020B0604020202020204" pitchFamily="34" charset="0"/>
                <a:cs typeface="Arial" panose="020B0604020202020204" pitchFamily="34" charset="0"/>
              </a:rPr>
              <a:t>הרעיון המרכזי: להפסיק </a:t>
            </a:r>
            <a:r>
              <a:rPr lang="he-IL" sz="2400" dirty="0" err="1" smtClean="0">
                <a:solidFill>
                  <a:srgbClr val="FFFF00"/>
                </a:solidFill>
                <a:latin typeface="Arial" panose="020B0604020202020204" pitchFamily="34" charset="0"/>
                <a:cs typeface="Arial" panose="020B0604020202020204" pitchFamily="34" charset="0"/>
              </a:rPr>
              <a:t>גונדוטרופינים</a:t>
            </a:r>
            <a:r>
              <a:rPr lang="he-IL" sz="2400" dirty="0" smtClean="0">
                <a:solidFill>
                  <a:srgbClr val="FFFF00"/>
                </a:solidFill>
                <a:latin typeface="Arial" panose="020B0604020202020204" pitchFamily="34" charset="0"/>
                <a:cs typeface="Arial" panose="020B0604020202020204" pitchFamily="34" charset="0"/>
              </a:rPr>
              <a:t>, ובאופן אינדיבידואלי לעקוב אחר ירידת </a:t>
            </a:r>
            <a:r>
              <a:rPr lang="he-IL" sz="2400" dirty="0" err="1" smtClean="0">
                <a:solidFill>
                  <a:srgbClr val="FFFF00"/>
                </a:solidFill>
                <a:latin typeface="Arial" panose="020B0604020202020204" pitchFamily="34" charset="0"/>
                <a:cs typeface="Arial" panose="020B0604020202020204" pitchFamily="34" charset="0"/>
              </a:rPr>
              <a:t>האסטרדיול</a:t>
            </a:r>
            <a:r>
              <a:rPr lang="he-IL" sz="2400" dirty="0" smtClean="0">
                <a:solidFill>
                  <a:srgbClr val="FFFF00"/>
                </a:solidFill>
                <a:latin typeface="Arial" panose="020B0604020202020204" pitchFamily="34" charset="0"/>
                <a:cs typeface="Arial" panose="020B0604020202020204" pitchFamily="34" charset="0"/>
              </a:rPr>
              <a:t>.</a:t>
            </a:r>
          </a:p>
          <a:p>
            <a:pPr>
              <a:buClr>
                <a:srgbClr val="00B0F0"/>
              </a:buClr>
              <a:buFont typeface="Wingdings" panose="05000000000000000000" pitchFamily="2" charset="2"/>
              <a:buChar char="ü"/>
            </a:pPr>
            <a:r>
              <a:rPr lang="he-IL" dirty="0" smtClean="0">
                <a:solidFill>
                  <a:srgbClr val="FFFF00"/>
                </a:solidFill>
                <a:latin typeface="Arial" panose="020B0604020202020204" pitchFamily="34" charset="0"/>
                <a:cs typeface="Arial" panose="020B0604020202020204" pitchFamily="34" charset="0"/>
              </a:rPr>
              <a:t>מתן </a:t>
            </a:r>
            <a:r>
              <a:rPr lang="en-US" dirty="0" smtClean="0">
                <a:solidFill>
                  <a:srgbClr val="FFFF00"/>
                </a:solidFill>
                <a:latin typeface="Arial" panose="020B0604020202020204" pitchFamily="34" charset="0"/>
                <a:cs typeface="Arial" panose="020B0604020202020204" pitchFamily="34" charset="0"/>
              </a:rPr>
              <a:t>HCG</a:t>
            </a:r>
            <a:r>
              <a:rPr lang="he-IL" dirty="0" smtClean="0">
                <a:solidFill>
                  <a:srgbClr val="FFFF00"/>
                </a:solidFill>
                <a:latin typeface="Arial" panose="020B0604020202020204" pitchFamily="34" charset="0"/>
                <a:cs typeface="Arial" panose="020B0604020202020204" pitchFamily="34" charset="0"/>
              </a:rPr>
              <a:t> כאשר </a:t>
            </a:r>
            <a:r>
              <a:rPr lang="he-IL" dirty="0" err="1" smtClean="0">
                <a:solidFill>
                  <a:srgbClr val="FFFF00"/>
                </a:solidFill>
                <a:latin typeface="Arial" panose="020B0604020202020204" pitchFamily="34" charset="0"/>
                <a:cs typeface="Arial" panose="020B0604020202020204" pitchFamily="34" charset="0"/>
              </a:rPr>
              <a:t>האסטרדיול</a:t>
            </a:r>
            <a:r>
              <a:rPr lang="he-IL" dirty="0" smtClean="0">
                <a:solidFill>
                  <a:srgbClr val="FFFF00"/>
                </a:solidFill>
                <a:latin typeface="Arial" panose="020B0604020202020204" pitchFamily="34" charset="0"/>
                <a:cs typeface="Arial" panose="020B0604020202020204" pitchFamily="34" charset="0"/>
              </a:rPr>
              <a:t> יורד לרמה מסוימת</a:t>
            </a:r>
          </a:p>
          <a:p>
            <a:pPr>
              <a:buClr>
                <a:srgbClr val="00B0F0"/>
              </a:buClr>
              <a:buFont typeface="Wingdings" panose="05000000000000000000" pitchFamily="2" charset="2"/>
              <a:buChar char="ü"/>
            </a:pPr>
            <a:r>
              <a:rPr lang="he-IL" sz="2400" dirty="0" smtClean="0">
                <a:solidFill>
                  <a:srgbClr val="FFFF00"/>
                </a:solidFill>
                <a:latin typeface="Arial" panose="020B0604020202020204" pitchFamily="34" charset="0"/>
                <a:cs typeface="Arial" panose="020B0604020202020204" pitchFamily="34" charset="0"/>
              </a:rPr>
              <a:t>מנגנון: </a:t>
            </a:r>
            <a:r>
              <a:rPr lang="he-IL" sz="2400" dirty="0" err="1" smtClean="0">
                <a:solidFill>
                  <a:srgbClr val="FFFF00"/>
                </a:solidFill>
                <a:latin typeface="Arial" panose="020B0604020202020204" pitchFamily="34" charset="0"/>
                <a:cs typeface="Arial" panose="020B0604020202020204" pitchFamily="34" charset="0"/>
              </a:rPr>
              <a:t>אטרזיה</a:t>
            </a:r>
            <a:r>
              <a:rPr lang="he-IL" sz="2400" dirty="0" smtClean="0">
                <a:solidFill>
                  <a:srgbClr val="FFFF00"/>
                </a:solidFill>
                <a:latin typeface="Arial" panose="020B0604020202020204" pitchFamily="34" charset="0"/>
                <a:cs typeface="Arial" panose="020B0604020202020204" pitchFamily="34" charset="0"/>
              </a:rPr>
              <a:t> חלקית של הזקיקים הגדלים.</a:t>
            </a:r>
            <a:endParaRPr lang="en-US" sz="2400" dirty="0" smtClean="0">
              <a:solidFill>
                <a:srgbClr val="FFFF00"/>
              </a:solidFill>
              <a:latin typeface="Arial" panose="020B0604020202020204" pitchFamily="34" charset="0"/>
              <a:cs typeface="Arial" panose="020B0604020202020204" pitchFamily="34" charset="0"/>
            </a:endParaRPr>
          </a:p>
        </p:txBody>
      </p:sp>
      <p:pic>
        <p:nvPicPr>
          <p:cNvPr id="2050" name="Picture 2" descr="http://upload.wikimedia.org/wikipedia/commons/3/3d/Warnem%C3%BCnde_Handelsschiff_(01)_2006-09-2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92080" y="82551"/>
            <a:ext cx="3695700" cy="2463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505103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תמונה 1"/>
          <p:cNvPicPr>
            <a:picLocks noChangeAspect="1"/>
          </p:cNvPicPr>
          <p:nvPr/>
        </p:nvPicPr>
        <p:blipFill>
          <a:blip r:embed="rId2"/>
          <a:stretch>
            <a:fillRect/>
          </a:stretch>
        </p:blipFill>
        <p:spPr>
          <a:xfrm>
            <a:off x="395536" y="980728"/>
            <a:ext cx="8503504" cy="4808259"/>
          </a:xfrm>
          <a:prstGeom prst="rect">
            <a:avLst/>
          </a:prstGeom>
        </p:spPr>
      </p:pic>
    </p:spTree>
    <p:extLst>
      <p:ext uri="{BB962C8B-B14F-4D97-AF65-F5344CB8AC3E}">
        <p14:creationId xmlns:p14="http://schemas.microsoft.com/office/powerpoint/2010/main" val="89249593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תמונה 2"/>
          <p:cNvPicPr>
            <a:picLocks noChangeAspect="1"/>
          </p:cNvPicPr>
          <p:nvPr/>
        </p:nvPicPr>
        <p:blipFill>
          <a:blip r:embed="rId2">
            <a:duotone>
              <a:schemeClr val="accent5">
                <a:shade val="45000"/>
                <a:satMod val="135000"/>
              </a:schemeClr>
              <a:prstClr val="white"/>
            </a:duotone>
          </a:blip>
          <a:stretch>
            <a:fillRect/>
          </a:stretch>
        </p:blipFill>
        <p:spPr>
          <a:xfrm>
            <a:off x="346374" y="98723"/>
            <a:ext cx="8474098" cy="6642645"/>
          </a:xfrm>
          <a:prstGeom prst="rect">
            <a:avLst/>
          </a:prstGeom>
          <a:solidFill>
            <a:srgbClr val="002060"/>
          </a:solidFill>
        </p:spPr>
      </p:pic>
    </p:spTree>
    <p:extLst>
      <p:ext uri="{BB962C8B-B14F-4D97-AF65-F5344CB8AC3E}">
        <p14:creationId xmlns:p14="http://schemas.microsoft.com/office/powerpoint/2010/main" val="2831143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p:cNvSpPr>
            <a:spLocks noGrp="1"/>
          </p:cNvSpPr>
          <p:nvPr>
            <p:ph type="title"/>
          </p:nvPr>
        </p:nvSpPr>
        <p:spPr/>
        <p:txBody>
          <a:bodyPr>
            <a:normAutofit/>
          </a:bodyPr>
          <a:lstStyle/>
          <a:p>
            <a:pPr algn="ctr"/>
            <a:r>
              <a:rPr lang="he-IL" sz="3600" dirty="0" smtClean="0">
                <a:solidFill>
                  <a:srgbClr val="FFC000"/>
                </a:solidFill>
                <a:latin typeface="Arial" panose="020B0604020202020204" pitchFamily="34" charset="0"/>
                <a:cs typeface="Arial" panose="020B0604020202020204" pitchFamily="34" charset="0"/>
              </a:rPr>
              <a:t>מסקנות</a:t>
            </a:r>
            <a:endParaRPr lang="he-IL" sz="3600" dirty="0">
              <a:solidFill>
                <a:srgbClr val="FFC000"/>
              </a:solidFill>
              <a:latin typeface="Arial" panose="020B0604020202020204" pitchFamily="34" charset="0"/>
              <a:cs typeface="Arial" panose="020B0604020202020204" pitchFamily="34" charset="0"/>
            </a:endParaRPr>
          </a:p>
        </p:txBody>
      </p:sp>
      <p:sp>
        <p:nvSpPr>
          <p:cNvPr id="3" name="מציין מיקום תוכן 2"/>
          <p:cNvSpPr>
            <a:spLocks noGrp="1"/>
          </p:cNvSpPr>
          <p:nvPr>
            <p:ph idx="1"/>
          </p:nvPr>
        </p:nvSpPr>
        <p:spPr>
          <a:xfrm>
            <a:off x="514351" y="1772816"/>
            <a:ext cx="7802065" cy="4018385"/>
          </a:xfrm>
        </p:spPr>
        <p:txBody>
          <a:bodyPr>
            <a:normAutofit/>
          </a:bodyPr>
          <a:lstStyle/>
          <a:p>
            <a:pPr algn="r">
              <a:buClr>
                <a:srgbClr val="00B0F0"/>
              </a:buClr>
              <a:buFont typeface="Wingdings" panose="05000000000000000000" pitchFamily="2" charset="2"/>
              <a:buChar char="ü"/>
            </a:pPr>
            <a:r>
              <a:rPr lang="he-IL" dirty="0" smtClean="0">
                <a:solidFill>
                  <a:srgbClr val="FFFF00"/>
                </a:solidFill>
                <a:latin typeface="Arial" panose="020B0604020202020204" pitchFamily="34" charset="0"/>
                <a:cs typeface="Arial" panose="020B0604020202020204" pitchFamily="34" charset="0"/>
              </a:rPr>
              <a:t>החפה </a:t>
            </a:r>
            <a:r>
              <a:rPr lang="he-IL" dirty="0" err="1" smtClean="0">
                <a:solidFill>
                  <a:srgbClr val="FFFF00"/>
                </a:solidFill>
                <a:latin typeface="Arial" panose="020B0604020202020204" pitchFamily="34" charset="0"/>
                <a:cs typeface="Arial" panose="020B0604020202020204" pitchFamily="34" charset="0"/>
              </a:rPr>
              <a:t>לוטאלית</a:t>
            </a:r>
            <a:r>
              <a:rPr lang="he-IL" dirty="0" smtClean="0">
                <a:solidFill>
                  <a:srgbClr val="FFFF00"/>
                </a:solidFill>
                <a:latin typeface="Arial" panose="020B0604020202020204" pitchFamily="34" charset="0"/>
                <a:cs typeface="Arial" panose="020B0604020202020204" pitchFamily="34" charset="0"/>
              </a:rPr>
              <a:t> מאפשרת התמודדות אישית עם תגובת יתר אם מבצעים החזרה טרייה.</a:t>
            </a:r>
          </a:p>
          <a:p>
            <a:pPr algn="r">
              <a:buClr>
                <a:srgbClr val="00B0F0"/>
              </a:buClr>
              <a:buFont typeface="Wingdings" panose="05000000000000000000" pitchFamily="2" charset="2"/>
              <a:buChar char="ü"/>
            </a:pPr>
            <a:r>
              <a:rPr lang="he-IL" dirty="0" smtClean="0">
                <a:solidFill>
                  <a:srgbClr val="FFFF00"/>
                </a:solidFill>
                <a:latin typeface="Arial" panose="020B0604020202020204" pitchFamily="34" charset="0"/>
                <a:cs typeface="Arial" panose="020B0604020202020204" pitchFamily="34" charset="0"/>
              </a:rPr>
              <a:t>גבול תחתון של פרוגסטרון עדיין לא סגור.</a:t>
            </a:r>
          </a:p>
          <a:p>
            <a:pPr algn="r">
              <a:buClr>
                <a:srgbClr val="00B0F0"/>
              </a:buClr>
              <a:buFont typeface="Wingdings" panose="05000000000000000000" pitchFamily="2" charset="2"/>
              <a:buChar char="ü"/>
            </a:pPr>
            <a:r>
              <a:rPr lang="he-IL" dirty="0" smtClean="0">
                <a:solidFill>
                  <a:srgbClr val="FFFF00"/>
                </a:solidFill>
                <a:latin typeface="Arial" panose="020B0604020202020204" pitchFamily="34" charset="0"/>
                <a:cs typeface="Arial" panose="020B0604020202020204" pitchFamily="34" charset="0"/>
              </a:rPr>
              <a:t>מייתרת הצורך בתמיכה </a:t>
            </a:r>
            <a:r>
              <a:rPr lang="he-IL" dirty="0" err="1" smtClean="0">
                <a:solidFill>
                  <a:srgbClr val="FFFF00"/>
                </a:solidFill>
                <a:latin typeface="Arial" panose="020B0604020202020204" pitchFamily="34" charset="0"/>
                <a:cs typeface="Arial" panose="020B0604020202020204" pitchFamily="34" charset="0"/>
              </a:rPr>
              <a:t>לוטאלית</a:t>
            </a:r>
            <a:r>
              <a:rPr lang="he-IL" dirty="0" smtClean="0">
                <a:solidFill>
                  <a:srgbClr val="FFFF00"/>
                </a:solidFill>
                <a:latin typeface="Arial" panose="020B0604020202020204" pitchFamily="34" charset="0"/>
                <a:cs typeface="Arial" panose="020B0604020202020204" pitchFamily="34" charset="0"/>
              </a:rPr>
              <a:t> נוספת:</a:t>
            </a:r>
            <a:r>
              <a:rPr lang="en-US" dirty="0" smtClean="0">
                <a:solidFill>
                  <a:srgbClr val="FFFF00"/>
                </a:solidFill>
                <a:latin typeface="Arial" panose="020B0604020202020204" pitchFamily="34" charset="0"/>
                <a:cs typeface="Arial" panose="020B0604020202020204" pitchFamily="34" charset="0"/>
              </a:rPr>
              <a:t> </a:t>
            </a:r>
            <a:r>
              <a:rPr lang="he-IL" dirty="0" smtClean="0">
                <a:solidFill>
                  <a:srgbClr val="FFFF00"/>
                </a:solidFill>
                <a:latin typeface="Arial" panose="020B0604020202020204" pitchFamily="34" charset="0"/>
                <a:cs typeface="Arial" panose="020B0604020202020204" pitchFamily="34" charset="0"/>
              </a:rPr>
              <a:t>נוחות המטופלת.</a:t>
            </a:r>
          </a:p>
          <a:p>
            <a:pPr algn="r">
              <a:buClr>
                <a:srgbClr val="00B0F0"/>
              </a:buClr>
              <a:buFont typeface="Wingdings" panose="05000000000000000000" pitchFamily="2" charset="2"/>
              <a:buChar char="ü"/>
            </a:pPr>
            <a:r>
              <a:rPr lang="he-IL" dirty="0" smtClean="0">
                <a:solidFill>
                  <a:srgbClr val="FFFF00"/>
                </a:solidFill>
                <a:latin typeface="Arial" panose="020B0604020202020204" pitchFamily="34" charset="0"/>
                <a:cs typeface="Arial" panose="020B0604020202020204" pitchFamily="34" charset="0"/>
              </a:rPr>
              <a:t>לנוכח רמות גבוהות של </a:t>
            </a:r>
            <a:r>
              <a:rPr lang="he-IL" dirty="0" err="1" smtClean="0">
                <a:solidFill>
                  <a:srgbClr val="FFFF00"/>
                </a:solidFill>
                <a:latin typeface="Arial" panose="020B0604020202020204" pitchFamily="34" charset="0"/>
                <a:cs typeface="Arial" panose="020B0604020202020204" pitchFamily="34" charset="0"/>
              </a:rPr>
              <a:t>אסטרדיול</a:t>
            </a:r>
            <a:r>
              <a:rPr lang="he-IL" dirty="0" smtClean="0">
                <a:solidFill>
                  <a:srgbClr val="FFFF00"/>
                </a:solidFill>
                <a:latin typeface="Arial" panose="020B0604020202020204" pitchFamily="34" charset="0"/>
                <a:cs typeface="Arial" panose="020B0604020202020204" pitchFamily="34" charset="0"/>
              </a:rPr>
              <a:t> בשלב </a:t>
            </a:r>
            <a:r>
              <a:rPr lang="he-IL" dirty="0" err="1" smtClean="0">
                <a:solidFill>
                  <a:srgbClr val="FFFF00"/>
                </a:solidFill>
                <a:latin typeface="Arial" panose="020B0604020202020204" pitchFamily="34" charset="0"/>
                <a:cs typeface="Arial" panose="020B0604020202020204" pitchFamily="34" charset="0"/>
              </a:rPr>
              <a:t>הפוליקולארי</a:t>
            </a:r>
            <a:r>
              <a:rPr lang="he-IL" dirty="0" smtClean="0">
                <a:solidFill>
                  <a:srgbClr val="FFFF00"/>
                </a:solidFill>
                <a:latin typeface="Arial" panose="020B0604020202020204" pitchFamily="34" charset="0"/>
                <a:cs typeface="Arial" panose="020B0604020202020204" pitchFamily="34" charset="0"/>
              </a:rPr>
              <a:t>, ניתן להגיע לתוצאות קליניות טובות ע"י רמות גבוהות של פרוגסטרון אנדוגני סביב מועד ההשרשה.</a:t>
            </a:r>
            <a:endParaRPr lang="en-US" dirty="0" smtClean="0">
              <a:solidFill>
                <a:srgbClr val="FFFF00"/>
              </a:solidFill>
              <a:latin typeface="Arial" panose="020B0604020202020204" pitchFamily="34" charset="0"/>
              <a:cs typeface="Arial" panose="020B0604020202020204" pitchFamily="34" charset="0"/>
            </a:endParaRPr>
          </a:p>
          <a:p>
            <a:pPr algn="l" rtl="0"/>
            <a:endParaRPr lang="he-IL" dirty="0">
              <a:solidFill>
                <a:srgbClr val="FFFF00"/>
              </a:solidFill>
            </a:endParaRPr>
          </a:p>
        </p:txBody>
      </p:sp>
    </p:spTree>
    <p:extLst>
      <p:ext uri="{BB962C8B-B14F-4D97-AF65-F5344CB8AC3E}">
        <p14:creationId xmlns:p14="http://schemas.microsoft.com/office/powerpoint/2010/main" val="87948290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p:cNvSpPr>
            <a:spLocks noGrp="1"/>
          </p:cNvSpPr>
          <p:nvPr>
            <p:ph type="title"/>
          </p:nvPr>
        </p:nvSpPr>
        <p:spPr>
          <a:xfrm>
            <a:off x="301689" y="505781"/>
            <a:ext cx="8640960" cy="1456267"/>
          </a:xfrm>
        </p:spPr>
        <p:txBody>
          <a:bodyPr>
            <a:normAutofit/>
          </a:bodyPr>
          <a:lstStyle/>
          <a:p>
            <a:pPr algn="ctr"/>
            <a:r>
              <a:rPr lang="he-IL" sz="3600" dirty="0" smtClean="0">
                <a:solidFill>
                  <a:srgbClr val="FFC000"/>
                </a:solidFill>
                <a:latin typeface="Arial" panose="020B0604020202020204" pitchFamily="34" charset="0"/>
                <a:cs typeface="Arial" panose="020B0604020202020204" pitchFamily="34" charset="0"/>
              </a:rPr>
              <a:t>לסיכום:</a:t>
            </a:r>
            <a:r>
              <a:rPr lang="en-US" sz="3600" dirty="0" smtClean="0">
                <a:solidFill>
                  <a:srgbClr val="FFC000"/>
                </a:solidFill>
                <a:latin typeface="Arial" panose="020B0604020202020204" pitchFamily="34" charset="0"/>
                <a:cs typeface="Arial" panose="020B0604020202020204" pitchFamily="34" charset="0"/>
              </a:rPr>
              <a:t> </a:t>
            </a:r>
            <a:br>
              <a:rPr lang="en-US" sz="3600" dirty="0" smtClean="0">
                <a:solidFill>
                  <a:srgbClr val="FFC000"/>
                </a:solidFill>
                <a:latin typeface="Arial" panose="020B0604020202020204" pitchFamily="34" charset="0"/>
                <a:cs typeface="Arial" panose="020B0604020202020204" pitchFamily="34" charset="0"/>
              </a:rPr>
            </a:br>
            <a:r>
              <a:rPr lang="he-IL" sz="3600" dirty="0" smtClean="0">
                <a:solidFill>
                  <a:srgbClr val="FFC000"/>
                </a:solidFill>
                <a:latin typeface="Arial" panose="020B0604020202020204" pitchFamily="34" charset="0"/>
                <a:cs typeface="Arial" panose="020B0604020202020204" pitchFamily="34" charset="0"/>
              </a:rPr>
              <a:t>איך להתמודד עם מטופלת </a:t>
            </a:r>
            <a:r>
              <a:rPr lang="en-US" sz="3600" dirty="0" smtClean="0">
                <a:solidFill>
                  <a:srgbClr val="FFC000"/>
                </a:solidFill>
                <a:latin typeface="Arial" panose="020B0604020202020204" pitchFamily="34" charset="0"/>
                <a:cs typeface="Arial" panose="020B0604020202020204" pitchFamily="34" charset="0"/>
              </a:rPr>
              <a:t>PCOS</a:t>
            </a:r>
            <a:r>
              <a:rPr lang="he-IL" sz="3600" dirty="0" smtClean="0">
                <a:solidFill>
                  <a:srgbClr val="FFC000"/>
                </a:solidFill>
                <a:latin typeface="Arial" panose="020B0604020202020204" pitchFamily="34" charset="0"/>
                <a:cs typeface="Arial" panose="020B0604020202020204" pitchFamily="34" charset="0"/>
              </a:rPr>
              <a:t> ב – </a:t>
            </a:r>
            <a:r>
              <a:rPr lang="en-US" sz="3600" dirty="0" smtClean="0">
                <a:solidFill>
                  <a:srgbClr val="FFC000"/>
                </a:solidFill>
                <a:latin typeface="Arial" panose="020B0604020202020204" pitchFamily="34" charset="0"/>
                <a:cs typeface="Arial" panose="020B0604020202020204" pitchFamily="34" charset="0"/>
              </a:rPr>
              <a:t>IVF</a:t>
            </a:r>
            <a:r>
              <a:rPr lang="he-IL" sz="3600" dirty="0" smtClean="0">
                <a:solidFill>
                  <a:srgbClr val="FFC000"/>
                </a:solidFill>
                <a:latin typeface="Arial" panose="020B0604020202020204" pitchFamily="34" charset="0"/>
                <a:cs typeface="Arial" panose="020B0604020202020204" pitchFamily="34" charset="0"/>
              </a:rPr>
              <a:t>?</a:t>
            </a:r>
            <a:endParaRPr lang="he-IL" sz="3600" dirty="0">
              <a:solidFill>
                <a:srgbClr val="FFC000"/>
              </a:solidFill>
              <a:latin typeface="Arial" panose="020B0604020202020204" pitchFamily="34" charset="0"/>
              <a:cs typeface="Arial" panose="020B0604020202020204" pitchFamily="34" charset="0"/>
            </a:endParaRPr>
          </a:p>
        </p:txBody>
      </p:sp>
      <p:sp>
        <p:nvSpPr>
          <p:cNvPr id="3" name="מציין מיקום תוכן 2"/>
          <p:cNvSpPr>
            <a:spLocks noGrp="1"/>
          </p:cNvSpPr>
          <p:nvPr>
            <p:ph idx="1"/>
          </p:nvPr>
        </p:nvSpPr>
        <p:spPr>
          <a:xfrm>
            <a:off x="457200" y="2142068"/>
            <a:ext cx="7931224" cy="3879220"/>
          </a:xfrm>
        </p:spPr>
        <p:txBody>
          <a:bodyPr>
            <a:normAutofit/>
          </a:bodyPr>
          <a:lstStyle/>
          <a:p>
            <a:pPr algn="r">
              <a:buClr>
                <a:srgbClr val="00B0F0"/>
              </a:buClr>
              <a:buFont typeface="Wingdings" panose="05000000000000000000" pitchFamily="2" charset="2"/>
              <a:buChar char="ü"/>
            </a:pPr>
            <a:r>
              <a:rPr lang="he-IL" sz="2400" dirty="0" smtClean="0">
                <a:solidFill>
                  <a:srgbClr val="FFFF00"/>
                </a:solidFill>
                <a:latin typeface="Arial" panose="020B0604020202020204" pitchFamily="34" charset="0"/>
                <a:cs typeface="Arial" panose="020B0604020202020204" pitchFamily="34" charset="0"/>
              </a:rPr>
              <a:t>לבחור פרוטוקול אנטגוניסט כדי לאפשר סגירה עם אגוניסט</a:t>
            </a:r>
          </a:p>
          <a:p>
            <a:pPr algn="r">
              <a:buClr>
                <a:srgbClr val="00B0F0"/>
              </a:buClr>
              <a:buFont typeface="Wingdings" panose="05000000000000000000" pitchFamily="2" charset="2"/>
              <a:buChar char="ü"/>
            </a:pPr>
            <a:r>
              <a:rPr lang="he-IL" dirty="0" smtClean="0">
                <a:solidFill>
                  <a:srgbClr val="FFFF00"/>
                </a:solidFill>
                <a:latin typeface="Arial" panose="020B0604020202020204" pitchFamily="34" charset="0"/>
                <a:cs typeface="Arial" panose="020B0604020202020204" pitchFamily="34" charset="0"/>
              </a:rPr>
              <a:t>המטרה היא להשיג גירוי מתון (עד 10 – 12 זקיקים)</a:t>
            </a:r>
          </a:p>
          <a:p>
            <a:pPr algn="r">
              <a:buClr>
                <a:srgbClr val="00B0F0"/>
              </a:buClr>
              <a:buFont typeface="Wingdings" panose="05000000000000000000" pitchFamily="2" charset="2"/>
              <a:buChar char="ü"/>
            </a:pPr>
            <a:r>
              <a:rPr lang="he-IL" sz="2400" dirty="0" smtClean="0">
                <a:solidFill>
                  <a:srgbClr val="FFFF00"/>
                </a:solidFill>
                <a:latin typeface="Arial" panose="020B0604020202020204" pitchFamily="34" charset="0"/>
                <a:cs typeface="Arial" panose="020B0604020202020204" pitchFamily="34" charset="0"/>
              </a:rPr>
              <a:t>הערך סיכון: גיל, </a:t>
            </a:r>
            <a:r>
              <a:rPr lang="en-US" sz="2400" dirty="0" smtClean="0">
                <a:solidFill>
                  <a:srgbClr val="FFFF00"/>
                </a:solidFill>
                <a:latin typeface="Arial" panose="020B0604020202020204" pitchFamily="34" charset="0"/>
                <a:cs typeface="Arial" panose="020B0604020202020204" pitchFamily="34" charset="0"/>
              </a:rPr>
              <a:t>BMI</a:t>
            </a:r>
            <a:r>
              <a:rPr lang="he-IL" sz="2400" dirty="0" smtClean="0">
                <a:solidFill>
                  <a:srgbClr val="FFFF00"/>
                </a:solidFill>
                <a:latin typeface="Arial" panose="020B0604020202020204" pitchFamily="34" charset="0"/>
                <a:cs typeface="Arial" panose="020B0604020202020204" pitchFamily="34" charset="0"/>
              </a:rPr>
              <a:t>, תגובה קודמת, מספר הזקיקים מעל 12 מ"מ, רמת </a:t>
            </a:r>
            <a:r>
              <a:rPr lang="he-IL" sz="2400" dirty="0" err="1" smtClean="0">
                <a:solidFill>
                  <a:srgbClr val="FFFF00"/>
                </a:solidFill>
                <a:latin typeface="Arial" panose="020B0604020202020204" pitchFamily="34" charset="0"/>
                <a:cs typeface="Arial" panose="020B0604020202020204" pitchFamily="34" charset="0"/>
              </a:rPr>
              <a:t>האסטרדיול</a:t>
            </a:r>
            <a:r>
              <a:rPr lang="he-IL" sz="2400" dirty="0" smtClean="0">
                <a:solidFill>
                  <a:srgbClr val="FFFF00"/>
                </a:solidFill>
                <a:latin typeface="Arial" panose="020B0604020202020204" pitchFamily="34" charset="0"/>
                <a:cs typeface="Arial" panose="020B0604020202020204" pitchFamily="34" charset="0"/>
              </a:rPr>
              <a:t>.</a:t>
            </a:r>
          </a:p>
          <a:p>
            <a:pPr algn="r">
              <a:buClr>
                <a:srgbClr val="00B0F0"/>
              </a:buClr>
              <a:buFont typeface="Wingdings" panose="05000000000000000000" pitchFamily="2" charset="2"/>
              <a:buChar char="ü"/>
            </a:pPr>
            <a:r>
              <a:rPr lang="he-IL" dirty="0" smtClean="0">
                <a:solidFill>
                  <a:srgbClr val="FFFF00"/>
                </a:solidFill>
                <a:latin typeface="Arial" panose="020B0604020202020204" pitchFamily="34" charset="0"/>
                <a:cs typeface="Arial" panose="020B0604020202020204" pitchFamily="34" charset="0"/>
              </a:rPr>
              <a:t>אם בספק לגבי החזרה טרייה– להקפיא </a:t>
            </a:r>
            <a:r>
              <a:rPr lang="he-IL" dirty="0" err="1" smtClean="0">
                <a:solidFill>
                  <a:srgbClr val="FFFF00"/>
                </a:solidFill>
                <a:latin typeface="Arial" panose="020B0604020202020204" pitchFamily="34" charset="0"/>
                <a:cs typeface="Arial" panose="020B0604020202020204" pitchFamily="34" charset="0"/>
              </a:rPr>
              <a:t>הכל</a:t>
            </a:r>
            <a:endParaRPr lang="he-IL" dirty="0" smtClean="0">
              <a:solidFill>
                <a:srgbClr val="FFFF00"/>
              </a:solidFill>
              <a:latin typeface="Arial" panose="020B0604020202020204" pitchFamily="34" charset="0"/>
              <a:cs typeface="Arial" panose="020B0604020202020204" pitchFamily="34" charset="0"/>
            </a:endParaRPr>
          </a:p>
          <a:p>
            <a:pPr algn="r">
              <a:buClr>
                <a:srgbClr val="00B0F0"/>
              </a:buClr>
              <a:buFont typeface="Wingdings" panose="05000000000000000000" pitchFamily="2" charset="2"/>
              <a:buChar char="ü"/>
            </a:pPr>
            <a:r>
              <a:rPr lang="he-IL" sz="2400" dirty="0" smtClean="0">
                <a:solidFill>
                  <a:srgbClr val="FFFF00"/>
                </a:solidFill>
                <a:latin typeface="Arial" panose="020B0604020202020204" pitchFamily="34" charset="0"/>
                <a:cs typeface="Arial" panose="020B0604020202020204" pitchFamily="34" charset="0"/>
              </a:rPr>
              <a:t>אם סיכון קטן:</a:t>
            </a:r>
            <a:r>
              <a:rPr lang="en-US" sz="2400" dirty="0" smtClean="0">
                <a:solidFill>
                  <a:srgbClr val="FFFF00"/>
                </a:solidFill>
                <a:latin typeface="Arial" panose="020B0604020202020204" pitchFamily="34" charset="0"/>
                <a:cs typeface="Arial" panose="020B0604020202020204" pitchFamily="34" charset="0"/>
              </a:rPr>
              <a:t> </a:t>
            </a:r>
            <a:r>
              <a:rPr lang="he-IL" sz="2400" dirty="0" smtClean="0">
                <a:solidFill>
                  <a:srgbClr val="FFFF00"/>
                </a:solidFill>
                <a:latin typeface="Arial" panose="020B0604020202020204" pitchFamily="34" charset="0"/>
                <a:cs typeface="Arial" panose="020B0604020202020204" pitchFamily="34" charset="0"/>
              </a:rPr>
              <a:t>לסגור עם אגוניסט, תמיכה מבוססת 1,500 יחידות של </a:t>
            </a:r>
            <a:r>
              <a:rPr lang="en-US" sz="2400" dirty="0" smtClean="0">
                <a:solidFill>
                  <a:srgbClr val="FFFF00"/>
                </a:solidFill>
                <a:latin typeface="Arial" panose="020B0604020202020204" pitchFamily="34" charset="0"/>
                <a:cs typeface="Arial" panose="020B0604020202020204" pitchFamily="34" charset="0"/>
              </a:rPr>
              <a:t>HCG</a:t>
            </a:r>
            <a:r>
              <a:rPr lang="he-IL" sz="2400" dirty="0" smtClean="0">
                <a:solidFill>
                  <a:srgbClr val="FFFF00"/>
                </a:solidFill>
                <a:latin typeface="Arial" panose="020B0604020202020204" pitchFamily="34" charset="0"/>
                <a:cs typeface="Arial" panose="020B0604020202020204" pitchFamily="34" charset="0"/>
              </a:rPr>
              <a:t> ביום השאיבה.</a:t>
            </a:r>
          </a:p>
          <a:p>
            <a:pPr algn="r">
              <a:buClr>
                <a:srgbClr val="00B0F0"/>
              </a:buClr>
              <a:buFont typeface="Wingdings" panose="05000000000000000000" pitchFamily="2" charset="2"/>
              <a:buChar char="ü"/>
            </a:pPr>
            <a:r>
              <a:rPr lang="he-IL" dirty="0" smtClean="0">
                <a:solidFill>
                  <a:srgbClr val="FFFF00"/>
                </a:solidFill>
                <a:latin typeface="Arial" panose="020B0604020202020204" pitchFamily="34" charset="0"/>
                <a:cs typeface="Arial" panose="020B0604020202020204" pitchFamily="34" charset="0"/>
              </a:rPr>
              <a:t>החפה </a:t>
            </a:r>
            <a:r>
              <a:rPr lang="he-IL" dirty="0" err="1" smtClean="0">
                <a:solidFill>
                  <a:srgbClr val="FFFF00"/>
                </a:solidFill>
                <a:latin typeface="Arial" panose="020B0604020202020204" pitchFamily="34" charset="0"/>
                <a:cs typeface="Arial" panose="020B0604020202020204" pitchFamily="34" charset="0"/>
              </a:rPr>
              <a:t>לוטאלית</a:t>
            </a:r>
            <a:r>
              <a:rPr lang="he-IL" dirty="0" smtClean="0">
                <a:solidFill>
                  <a:srgbClr val="FFFF00"/>
                </a:solidFill>
                <a:latin typeface="Arial" panose="020B0604020202020204" pitchFamily="34" charset="0"/>
                <a:cs typeface="Arial" panose="020B0604020202020204" pitchFamily="34" charset="0"/>
              </a:rPr>
              <a:t> היא אופציה.</a:t>
            </a:r>
            <a:endParaRPr lang="en-US" sz="2400" dirty="0" smtClean="0">
              <a:solidFill>
                <a:srgbClr val="FFFF00"/>
              </a:solidFill>
              <a:latin typeface="Arial" panose="020B0604020202020204" pitchFamily="34" charset="0"/>
              <a:cs typeface="Arial" panose="020B0604020202020204" pitchFamily="34" charset="0"/>
            </a:endParaRPr>
          </a:p>
        </p:txBody>
      </p:sp>
      <p:sp>
        <p:nvSpPr>
          <p:cNvPr id="5" name="TextBox 4"/>
          <p:cNvSpPr txBox="1"/>
          <p:nvPr/>
        </p:nvSpPr>
        <p:spPr>
          <a:xfrm>
            <a:off x="7894964" y="6381328"/>
            <a:ext cx="1069524" cy="369332"/>
          </a:xfrm>
          <a:prstGeom prst="rect">
            <a:avLst/>
          </a:prstGeom>
          <a:noFill/>
        </p:spPr>
        <p:txBody>
          <a:bodyPr wrap="none" rtlCol="1">
            <a:spAutoFit/>
          </a:bodyPr>
          <a:lstStyle/>
          <a:p>
            <a:pPr algn="r" rtl="1"/>
            <a:r>
              <a:rPr lang="he-IL" dirty="0" smtClean="0">
                <a:solidFill>
                  <a:srgbClr val="FFC000"/>
                </a:solidFill>
              </a:rPr>
              <a:t>תודה רבה</a:t>
            </a:r>
            <a:endParaRPr lang="he-IL" dirty="0">
              <a:solidFill>
                <a:srgbClr val="FFC000"/>
              </a:solidFill>
            </a:endParaRPr>
          </a:p>
        </p:txBody>
      </p:sp>
    </p:spTree>
    <p:extLst>
      <p:ext uri="{BB962C8B-B14F-4D97-AF65-F5344CB8AC3E}">
        <p14:creationId xmlns:p14="http://schemas.microsoft.com/office/powerpoint/2010/main" val="320112761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normAutofit/>
          </a:bodyPr>
          <a:lstStyle/>
          <a:p>
            <a:pPr algn="r"/>
            <a:r>
              <a:rPr lang="he-IL" sz="3600" dirty="0" smtClean="0">
                <a:solidFill>
                  <a:srgbClr val="FFC000"/>
                </a:solidFill>
                <a:cs typeface="Arial" charset="0"/>
              </a:rPr>
              <a:t>שינוי אורחות חיים</a:t>
            </a:r>
            <a:endParaRPr lang="en-GB" sz="3600" dirty="0" smtClean="0">
              <a:solidFill>
                <a:srgbClr val="FFC000"/>
              </a:solidFill>
              <a:cs typeface="Arial" charset="0"/>
            </a:endParaRPr>
          </a:p>
        </p:txBody>
      </p:sp>
      <p:sp>
        <p:nvSpPr>
          <p:cNvPr id="104451" name="Rectangle 3"/>
          <p:cNvSpPr>
            <a:spLocks noGrp="1" noChangeArrowheads="1"/>
          </p:cNvSpPr>
          <p:nvPr>
            <p:ph idx="1"/>
          </p:nvPr>
        </p:nvSpPr>
        <p:spPr>
          <a:xfrm>
            <a:off x="395536" y="1988840"/>
            <a:ext cx="8686800" cy="3917032"/>
          </a:xfrm>
        </p:spPr>
        <p:txBody>
          <a:bodyPr/>
          <a:lstStyle/>
          <a:p>
            <a:pPr>
              <a:lnSpc>
                <a:spcPct val="80000"/>
              </a:lnSpc>
              <a:buClr>
                <a:srgbClr val="00B0F0"/>
              </a:buClr>
              <a:buFont typeface="Wingdings" panose="05000000000000000000" pitchFamily="2" charset="2"/>
              <a:buChar char="ü"/>
              <a:defRPr/>
            </a:pPr>
            <a:r>
              <a:rPr lang="he-IL" sz="3600" dirty="0" smtClean="0">
                <a:solidFill>
                  <a:srgbClr val="FFFF00"/>
                </a:solidFill>
              </a:rPr>
              <a:t> </a:t>
            </a:r>
            <a:r>
              <a:rPr lang="he-IL" sz="2800" dirty="0" smtClean="0">
                <a:solidFill>
                  <a:srgbClr val="FFFF00"/>
                </a:solidFill>
                <a:latin typeface="Arial" panose="020B0604020202020204" pitchFamily="34" charset="0"/>
                <a:cs typeface="Arial" panose="020B0604020202020204" pitchFamily="34" charset="0"/>
              </a:rPr>
              <a:t>השמנה כרוכה ב:</a:t>
            </a:r>
            <a:endParaRPr lang="en-GB" sz="2800" dirty="0" smtClean="0">
              <a:solidFill>
                <a:srgbClr val="FFFF00"/>
              </a:solidFill>
              <a:latin typeface="Arial" panose="020B0604020202020204" pitchFamily="34" charset="0"/>
              <a:cs typeface="Arial" panose="020B0604020202020204" pitchFamily="34" charset="0"/>
            </a:endParaRPr>
          </a:p>
          <a:p>
            <a:pPr marL="378900" lvl="1">
              <a:lnSpc>
                <a:spcPct val="80000"/>
              </a:lnSpc>
              <a:buClr>
                <a:srgbClr val="00B0F0"/>
              </a:buClr>
              <a:buFont typeface="Wingdings" panose="05000000000000000000" pitchFamily="2" charset="2"/>
              <a:buChar char="§"/>
              <a:defRPr/>
            </a:pPr>
            <a:r>
              <a:rPr lang="he-IL" sz="2200" dirty="0" smtClean="0">
                <a:solidFill>
                  <a:srgbClr val="FFFF00"/>
                </a:solidFill>
                <a:latin typeface="Arial" panose="020B0604020202020204" pitchFamily="34" charset="0"/>
                <a:cs typeface="Arial" panose="020B0604020202020204" pitchFamily="34" charset="0"/>
              </a:rPr>
              <a:t>חוסר ביוץ</a:t>
            </a:r>
            <a:endParaRPr lang="en-GB" sz="2200" dirty="0" smtClean="0">
              <a:solidFill>
                <a:srgbClr val="FFFF00"/>
              </a:solidFill>
              <a:latin typeface="Arial" panose="020B0604020202020204" pitchFamily="34" charset="0"/>
              <a:cs typeface="Arial" panose="020B0604020202020204" pitchFamily="34" charset="0"/>
            </a:endParaRPr>
          </a:p>
          <a:p>
            <a:pPr marL="378900" lvl="1">
              <a:lnSpc>
                <a:spcPct val="80000"/>
              </a:lnSpc>
              <a:buClr>
                <a:srgbClr val="00B0F0"/>
              </a:buClr>
              <a:buFont typeface="Wingdings" panose="05000000000000000000" pitchFamily="2" charset="2"/>
              <a:buChar char="§"/>
              <a:defRPr/>
            </a:pPr>
            <a:r>
              <a:rPr lang="he-IL" sz="2200" dirty="0" smtClean="0">
                <a:solidFill>
                  <a:srgbClr val="FFFF00"/>
                </a:solidFill>
                <a:latin typeface="Arial" panose="020B0604020202020204" pitchFamily="34" charset="0"/>
                <a:cs typeface="Arial" panose="020B0604020202020204" pitchFamily="34" charset="0"/>
              </a:rPr>
              <a:t>הפלות טבעיות, סיבוכי הריון</a:t>
            </a:r>
            <a:endParaRPr lang="en-GB" sz="2200" dirty="0" smtClean="0">
              <a:solidFill>
                <a:srgbClr val="FFFF00"/>
              </a:solidFill>
              <a:latin typeface="Arial" panose="020B0604020202020204" pitchFamily="34" charset="0"/>
              <a:cs typeface="Arial" panose="020B0604020202020204" pitchFamily="34" charset="0"/>
            </a:endParaRPr>
          </a:p>
          <a:p>
            <a:pPr marL="378900" lvl="1">
              <a:lnSpc>
                <a:spcPct val="80000"/>
              </a:lnSpc>
              <a:buClr>
                <a:srgbClr val="00B0F0"/>
              </a:buClr>
              <a:buFont typeface="Wingdings" panose="05000000000000000000" pitchFamily="2" charset="2"/>
              <a:buChar char="§"/>
              <a:defRPr/>
            </a:pPr>
            <a:r>
              <a:rPr lang="he-IL" sz="2200" dirty="0" smtClean="0">
                <a:solidFill>
                  <a:srgbClr val="FFFF00"/>
                </a:solidFill>
                <a:latin typeface="Arial" panose="020B0604020202020204" pitchFamily="34" charset="0"/>
                <a:cs typeface="Arial" panose="020B0604020202020204" pitchFamily="34" charset="0"/>
              </a:rPr>
              <a:t>חוסר או איחור בתגובה ל </a:t>
            </a:r>
            <a:r>
              <a:rPr lang="en-US" sz="2200" dirty="0" smtClean="0">
                <a:solidFill>
                  <a:srgbClr val="FFFF00"/>
                </a:solidFill>
                <a:latin typeface="Arial" panose="020B0604020202020204" pitchFamily="34" charset="0"/>
                <a:cs typeface="Arial" panose="020B0604020202020204" pitchFamily="34" charset="0"/>
              </a:rPr>
              <a:t>CC</a:t>
            </a:r>
            <a:r>
              <a:rPr lang="he-IL" sz="2200" dirty="0" smtClean="0">
                <a:solidFill>
                  <a:srgbClr val="FFFF00"/>
                </a:solidFill>
                <a:latin typeface="Arial" panose="020B0604020202020204" pitchFamily="34" charset="0"/>
                <a:cs typeface="Arial" panose="020B0604020202020204" pitchFamily="34" charset="0"/>
              </a:rPr>
              <a:t>, </a:t>
            </a:r>
            <a:r>
              <a:rPr lang="en-US" sz="2200" dirty="0" smtClean="0">
                <a:solidFill>
                  <a:srgbClr val="FFFF00"/>
                </a:solidFill>
                <a:latin typeface="Arial" panose="020B0604020202020204" pitchFamily="34" charset="0"/>
                <a:cs typeface="Arial" panose="020B0604020202020204" pitchFamily="34" charset="0"/>
              </a:rPr>
              <a:t>FSH</a:t>
            </a:r>
            <a:r>
              <a:rPr lang="he-IL" sz="2200" dirty="0" smtClean="0">
                <a:solidFill>
                  <a:srgbClr val="FFFF00"/>
                </a:solidFill>
                <a:latin typeface="Arial" panose="020B0604020202020204" pitchFamily="34" charset="0"/>
                <a:cs typeface="Arial" panose="020B0604020202020204" pitchFamily="34" charset="0"/>
              </a:rPr>
              <a:t>, </a:t>
            </a:r>
            <a:r>
              <a:rPr lang="en-US" sz="2200" dirty="0" smtClean="0">
                <a:solidFill>
                  <a:srgbClr val="FFFF00"/>
                </a:solidFill>
                <a:latin typeface="Arial" panose="020B0604020202020204" pitchFamily="34" charset="0"/>
                <a:cs typeface="Arial" panose="020B0604020202020204" pitchFamily="34" charset="0"/>
              </a:rPr>
              <a:t>LOD</a:t>
            </a:r>
            <a:endParaRPr lang="en-GB" sz="2200" dirty="0" smtClean="0">
              <a:solidFill>
                <a:srgbClr val="FFFF00"/>
              </a:solidFill>
              <a:latin typeface="Arial" panose="020B0604020202020204" pitchFamily="34" charset="0"/>
              <a:cs typeface="Arial" panose="020B0604020202020204" pitchFamily="34" charset="0"/>
            </a:endParaRPr>
          </a:p>
          <a:p>
            <a:pPr algn="l" rtl="0">
              <a:lnSpc>
                <a:spcPct val="80000"/>
              </a:lnSpc>
              <a:buClr>
                <a:srgbClr val="00B0F0"/>
              </a:buClr>
              <a:buFont typeface="Wingdings" panose="05000000000000000000" pitchFamily="2" charset="2"/>
              <a:buChar char="ü"/>
              <a:defRPr/>
            </a:pPr>
            <a:endParaRPr lang="en-GB" sz="2800" dirty="0" smtClean="0">
              <a:solidFill>
                <a:srgbClr val="FFFF00"/>
              </a:solidFill>
              <a:latin typeface="Arial" panose="020B0604020202020204" pitchFamily="34" charset="0"/>
              <a:cs typeface="Arial" panose="020B0604020202020204" pitchFamily="34" charset="0"/>
            </a:endParaRPr>
          </a:p>
          <a:p>
            <a:pPr>
              <a:lnSpc>
                <a:spcPct val="80000"/>
              </a:lnSpc>
              <a:buClr>
                <a:srgbClr val="00B0F0"/>
              </a:buClr>
              <a:buFont typeface="Wingdings" panose="05000000000000000000" pitchFamily="2" charset="2"/>
              <a:buChar char="ü"/>
              <a:defRPr/>
            </a:pPr>
            <a:r>
              <a:rPr lang="he-IL" sz="2800" dirty="0" smtClean="0">
                <a:solidFill>
                  <a:srgbClr val="FFFF00"/>
                </a:solidFill>
                <a:latin typeface="Arial" panose="020B0604020202020204" pitchFamily="34" charset="0"/>
                <a:cs typeface="Arial" panose="020B0604020202020204" pitchFamily="34" charset="0"/>
              </a:rPr>
              <a:t> לכן ירידה במשקל מומלצת לנשים עם </a:t>
            </a:r>
            <a:r>
              <a:rPr lang="en-US" sz="2800" dirty="0" smtClean="0">
                <a:solidFill>
                  <a:srgbClr val="FFFF00"/>
                </a:solidFill>
                <a:latin typeface="Arial" panose="020B0604020202020204" pitchFamily="34" charset="0"/>
                <a:cs typeface="Arial" panose="020B0604020202020204" pitchFamily="34" charset="0"/>
              </a:rPr>
              <a:t>PCO</a:t>
            </a:r>
            <a:r>
              <a:rPr lang="he-IL" sz="2800" dirty="0" smtClean="0">
                <a:solidFill>
                  <a:srgbClr val="FFFF00"/>
                </a:solidFill>
                <a:latin typeface="Arial" panose="020B0604020202020204" pitchFamily="34" charset="0"/>
                <a:cs typeface="Arial" panose="020B0604020202020204" pitchFamily="34" charset="0"/>
              </a:rPr>
              <a:t> ו – </a:t>
            </a:r>
            <a:r>
              <a:rPr lang="en-US" sz="2800" dirty="0" smtClean="0">
                <a:solidFill>
                  <a:srgbClr val="FFFF00"/>
                </a:solidFill>
                <a:latin typeface="Arial" panose="020B0604020202020204" pitchFamily="34" charset="0"/>
                <a:cs typeface="Arial" panose="020B0604020202020204" pitchFamily="34" charset="0"/>
              </a:rPr>
              <a:t>BMI</a:t>
            </a:r>
            <a:r>
              <a:rPr lang="he-IL" sz="2800" dirty="0" smtClean="0">
                <a:solidFill>
                  <a:srgbClr val="FFFF00"/>
                </a:solidFill>
                <a:latin typeface="Arial" panose="020B0604020202020204" pitchFamily="34" charset="0"/>
                <a:cs typeface="Arial" panose="020B0604020202020204" pitchFamily="34" charset="0"/>
              </a:rPr>
              <a:t> גבוה כצעד הראשון במסגרת הטיפול.</a:t>
            </a:r>
            <a:endParaRPr lang="en-GB" sz="2800" dirty="0" smtClean="0">
              <a:solidFill>
                <a:srgbClr val="FFFF00"/>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a:xfrm>
            <a:off x="685800" y="0"/>
            <a:ext cx="7772400" cy="1752600"/>
          </a:xfrm>
        </p:spPr>
        <p:txBody>
          <a:bodyPr/>
          <a:lstStyle/>
          <a:p>
            <a:pPr algn="ctr" eaLnBrk="1" hangingPunct="1">
              <a:defRPr/>
            </a:pPr>
            <a:r>
              <a:rPr lang="he-IL" altLang="he-IL" sz="3600" dirty="0" smtClean="0">
                <a:solidFill>
                  <a:srgbClr val="FFC000"/>
                </a:solidFill>
                <a:latin typeface="Arial" panose="020B0604020202020204" pitchFamily="34" charset="0"/>
                <a:cs typeface="Arial" panose="020B0604020202020204" pitchFamily="34" charset="0"/>
              </a:rPr>
              <a:t>השפעת ירידה במשקל: </a:t>
            </a:r>
            <a:r>
              <a:rPr lang="en-US" altLang="he-IL" sz="3600" dirty="0" smtClean="0">
                <a:solidFill>
                  <a:srgbClr val="FFC000"/>
                </a:solidFill>
                <a:latin typeface="Arial" panose="020B0604020202020204" pitchFamily="34" charset="0"/>
                <a:cs typeface="Arial" panose="020B0604020202020204" pitchFamily="34" charset="0"/>
              </a:rPr>
              <a:t>PCO</a:t>
            </a:r>
            <a:endParaRPr lang="en-US" altLang="he-IL" dirty="0" smtClean="0">
              <a:solidFill>
                <a:srgbClr val="FFC000"/>
              </a:solidFill>
              <a:latin typeface="Arial" panose="020B0604020202020204" pitchFamily="34" charset="0"/>
              <a:cs typeface="Arial" panose="020B0604020202020204" pitchFamily="34" charset="0"/>
            </a:endParaRPr>
          </a:p>
        </p:txBody>
      </p:sp>
      <p:sp>
        <p:nvSpPr>
          <p:cNvPr id="150531" name="Text Box 3"/>
          <p:cNvSpPr txBox="1">
            <a:spLocks noChangeArrowheads="1"/>
          </p:cNvSpPr>
          <p:nvPr/>
        </p:nvSpPr>
        <p:spPr bwMode="auto">
          <a:xfrm>
            <a:off x="228600" y="1447800"/>
            <a:ext cx="8286750" cy="4124206"/>
          </a:xfrm>
          <a:prstGeom prst="rect">
            <a:avLst/>
          </a:prstGeom>
          <a:noFill/>
          <a:ln w="9525">
            <a:noFill/>
            <a:miter lim="800000"/>
            <a:headEnd/>
            <a:tailEnd/>
          </a:ln>
          <a:effectLst/>
        </p:spPr>
        <p:txBody>
          <a:bodyPr wrap="square">
            <a:spAutoFit/>
          </a:bodyPr>
          <a:lstStyle/>
          <a:p>
            <a:pPr marL="457200" indent="-457200" algn="r" rtl="1" eaLnBrk="0" hangingPunct="0">
              <a:buClr>
                <a:srgbClr val="00B0F0"/>
              </a:buClr>
              <a:buFont typeface="Wingdings" panose="05000000000000000000" pitchFamily="2" charset="2"/>
              <a:buChar char="ü"/>
              <a:defRPr/>
            </a:pPr>
            <a:r>
              <a:rPr lang="en-US" altLang="he-IL" sz="3200" b="1" dirty="0">
                <a:effectLst>
                  <a:outerShdw blurRad="38100" dist="38100" dir="2700000" algn="tl">
                    <a:srgbClr val="000000"/>
                  </a:outerShdw>
                </a:effectLst>
                <a:latin typeface="Times New Roman" pitchFamily="18" charset="0"/>
                <a:cs typeface="Arial" pitchFamily="34" charset="0"/>
              </a:rPr>
              <a:t>  </a:t>
            </a:r>
            <a:r>
              <a:rPr lang="he-IL" altLang="he-IL" sz="2400" dirty="0" smtClean="0">
                <a:solidFill>
                  <a:srgbClr val="FFFF00"/>
                </a:solidFill>
                <a:latin typeface="Arial" panose="020B0604020202020204" pitchFamily="34" charset="0"/>
                <a:cs typeface="Arial" panose="020B0604020202020204" pitchFamily="34" charset="0"/>
              </a:rPr>
              <a:t>הפחתה של 5% ממשקל הגוף גורמת ל</a:t>
            </a:r>
            <a:r>
              <a:rPr lang="en-US" altLang="he-IL" sz="2400" dirty="0" smtClean="0">
                <a:solidFill>
                  <a:srgbClr val="FFFF00"/>
                </a:solidFill>
                <a:latin typeface="Arial" panose="020B0604020202020204" pitchFamily="34" charset="0"/>
                <a:cs typeface="Arial" panose="020B0604020202020204" pitchFamily="34" charset="0"/>
              </a:rPr>
              <a:t> </a:t>
            </a:r>
            <a:r>
              <a:rPr lang="en-US" altLang="he-IL" sz="2400" dirty="0">
                <a:solidFill>
                  <a:srgbClr val="FFFF00"/>
                </a:solidFill>
                <a:latin typeface="Arial" panose="020B0604020202020204" pitchFamily="34" charset="0"/>
                <a:cs typeface="Arial" panose="020B0604020202020204" pitchFamily="34" charset="0"/>
              </a:rPr>
              <a:t>-</a:t>
            </a:r>
          </a:p>
          <a:p>
            <a:pPr marL="1371600" lvl="2" indent="-457200" algn="r" rtl="1" eaLnBrk="0" hangingPunct="0">
              <a:buClr>
                <a:srgbClr val="00B0F0"/>
              </a:buClr>
              <a:buFont typeface="Wingdings" panose="05000000000000000000" pitchFamily="2" charset="2"/>
              <a:buChar char="§"/>
              <a:defRPr/>
            </a:pPr>
            <a:r>
              <a:rPr lang="he-IL" altLang="he-IL" sz="2400" dirty="0" smtClean="0">
                <a:solidFill>
                  <a:srgbClr val="FFFF00"/>
                </a:solidFill>
                <a:latin typeface="Arial" panose="020B0604020202020204" pitchFamily="34" charset="0"/>
                <a:cs typeface="Arial" panose="020B0604020202020204" pitchFamily="34" charset="0"/>
              </a:rPr>
              <a:t>הפחתה</a:t>
            </a:r>
            <a:r>
              <a:rPr lang="en-US" altLang="he-IL" sz="2400" dirty="0" smtClean="0">
                <a:solidFill>
                  <a:srgbClr val="FFFF00"/>
                </a:solidFill>
                <a:latin typeface="Arial" panose="020B0604020202020204" pitchFamily="34" charset="0"/>
                <a:cs typeface="Arial" panose="020B0604020202020204" pitchFamily="34" charset="0"/>
              </a:rPr>
              <a:t> </a:t>
            </a:r>
            <a:r>
              <a:rPr lang="he-IL" altLang="he-IL" sz="2400" dirty="0" smtClean="0">
                <a:solidFill>
                  <a:srgbClr val="FFFF00"/>
                </a:solidFill>
                <a:latin typeface="Arial" panose="020B0604020202020204" pitchFamily="34" charset="0"/>
                <a:cs typeface="Arial" panose="020B0604020202020204" pitchFamily="34" charset="0"/>
              </a:rPr>
              <a:t>ברמות אינסולין</a:t>
            </a:r>
            <a:endParaRPr lang="en-US" altLang="he-IL" sz="2400" dirty="0">
              <a:solidFill>
                <a:srgbClr val="FFFF00"/>
              </a:solidFill>
              <a:latin typeface="Arial" panose="020B0604020202020204" pitchFamily="34" charset="0"/>
              <a:cs typeface="Arial" panose="020B0604020202020204" pitchFamily="34" charset="0"/>
            </a:endParaRPr>
          </a:p>
          <a:p>
            <a:pPr marL="1371600" lvl="2" indent="-457200" algn="r" rtl="1" eaLnBrk="0" hangingPunct="0">
              <a:buClr>
                <a:srgbClr val="00B0F0"/>
              </a:buClr>
              <a:buFont typeface="Wingdings" panose="05000000000000000000" pitchFamily="2" charset="2"/>
              <a:buChar char="§"/>
              <a:defRPr/>
            </a:pPr>
            <a:r>
              <a:rPr lang="he-IL" altLang="he-IL" sz="2400" dirty="0" smtClean="0">
                <a:solidFill>
                  <a:srgbClr val="FFFF00"/>
                </a:solidFill>
                <a:latin typeface="Arial" panose="020B0604020202020204" pitchFamily="34" charset="0"/>
                <a:cs typeface="Arial" panose="020B0604020202020204" pitchFamily="34" charset="0"/>
              </a:rPr>
              <a:t>ירידה בייצור אנדרוגנים בשחלות</a:t>
            </a:r>
            <a:endParaRPr lang="en-US" altLang="he-IL" sz="2400" dirty="0">
              <a:solidFill>
                <a:srgbClr val="FFFF00"/>
              </a:solidFill>
              <a:latin typeface="Arial" panose="020B0604020202020204" pitchFamily="34" charset="0"/>
              <a:cs typeface="Arial" panose="020B0604020202020204" pitchFamily="34" charset="0"/>
            </a:endParaRPr>
          </a:p>
          <a:p>
            <a:pPr marL="1371600" lvl="2" indent="-457200" algn="r" rtl="1" eaLnBrk="0" hangingPunct="0">
              <a:buClr>
                <a:srgbClr val="00B0F0"/>
              </a:buClr>
              <a:buFont typeface="Wingdings" panose="05000000000000000000" pitchFamily="2" charset="2"/>
              <a:buChar char="§"/>
              <a:defRPr/>
            </a:pPr>
            <a:r>
              <a:rPr lang="he-IL" altLang="he-IL" sz="2400" dirty="0" smtClean="0">
                <a:solidFill>
                  <a:srgbClr val="FFFF00"/>
                </a:solidFill>
                <a:latin typeface="Arial" panose="020B0604020202020204" pitchFamily="34" charset="0"/>
                <a:cs typeface="Arial" panose="020B0604020202020204" pitchFamily="34" charset="0"/>
              </a:rPr>
              <a:t>ירידה בטסטוסטרון חופשי</a:t>
            </a:r>
            <a:endParaRPr lang="en-US" altLang="he-IL" sz="2400" dirty="0">
              <a:solidFill>
                <a:srgbClr val="FFFF00"/>
              </a:solidFill>
              <a:latin typeface="Arial" panose="020B0604020202020204" pitchFamily="34" charset="0"/>
              <a:cs typeface="Arial" panose="020B0604020202020204" pitchFamily="34" charset="0"/>
            </a:endParaRPr>
          </a:p>
          <a:p>
            <a:pPr marL="457200" indent="-457200" algn="r" rtl="1" eaLnBrk="0" hangingPunct="0">
              <a:buClr>
                <a:srgbClr val="00B0F0"/>
              </a:buClr>
              <a:buFont typeface="Wingdings" panose="05000000000000000000" pitchFamily="2" charset="2"/>
              <a:buChar char="ü"/>
              <a:defRPr/>
            </a:pPr>
            <a:r>
              <a:rPr lang="en-US" altLang="he-IL" sz="2400" dirty="0">
                <a:solidFill>
                  <a:srgbClr val="FFFF00"/>
                </a:solidFill>
                <a:latin typeface="Arial" panose="020B0604020202020204" pitchFamily="34" charset="0"/>
                <a:cs typeface="Arial" panose="020B0604020202020204" pitchFamily="34" charset="0"/>
              </a:rPr>
              <a:t>  </a:t>
            </a:r>
            <a:r>
              <a:rPr lang="he-IL" altLang="he-IL" sz="2400" dirty="0" smtClean="0">
                <a:solidFill>
                  <a:srgbClr val="FFFF00"/>
                </a:solidFill>
                <a:latin typeface="Arial" panose="020B0604020202020204" pitchFamily="34" charset="0"/>
                <a:cs typeface="Arial" panose="020B0604020202020204" pitchFamily="34" charset="0"/>
              </a:rPr>
              <a:t>השגת ביוץ</a:t>
            </a:r>
            <a:endParaRPr lang="en-US" altLang="he-IL" sz="2400" dirty="0">
              <a:solidFill>
                <a:srgbClr val="FFFF00"/>
              </a:solidFill>
              <a:latin typeface="Arial" panose="020B0604020202020204" pitchFamily="34" charset="0"/>
              <a:cs typeface="Arial" panose="020B0604020202020204" pitchFamily="34" charset="0"/>
            </a:endParaRPr>
          </a:p>
          <a:p>
            <a:pPr marL="457200" indent="-457200" algn="r" rtl="1" eaLnBrk="0" hangingPunct="0">
              <a:buClr>
                <a:srgbClr val="00B0F0"/>
              </a:buClr>
              <a:buFont typeface="Wingdings" panose="05000000000000000000" pitchFamily="2" charset="2"/>
              <a:buChar char="ü"/>
              <a:defRPr/>
            </a:pPr>
            <a:r>
              <a:rPr lang="en-US" altLang="he-IL" sz="2400" dirty="0">
                <a:solidFill>
                  <a:srgbClr val="FFFF00"/>
                </a:solidFill>
                <a:latin typeface="Arial" panose="020B0604020202020204" pitchFamily="34" charset="0"/>
                <a:cs typeface="Arial" panose="020B0604020202020204" pitchFamily="34" charset="0"/>
              </a:rPr>
              <a:t>  </a:t>
            </a:r>
            <a:r>
              <a:rPr lang="he-IL" altLang="he-IL" sz="2400" dirty="0" smtClean="0">
                <a:solidFill>
                  <a:srgbClr val="FFFF00"/>
                </a:solidFill>
                <a:latin typeface="Arial" panose="020B0604020202020204" pitchFamily="34" charset="0"/>
                <a:cs typeface="Arial" panose="020B0604020202020204" pitchFamily="34" charset="0"/>
              </a:rPr>
              <a:t>תגובה טובה יותר לתרופות לגירוי השחלות</a:t>
            </a:r>
            <a:endParaRPr lang="en-US" altLang="he-IL" sz="2400" dirty="0">
              <a:solidFill>
                <a:srgbClr val="FFFF00"/>
              </a:solidFill>
              <a:latin typeface="Arial" panose="020B0604020202020204" pitchFamily="34" charset="0"/>
              <a:cs typeface="Arial" panose="020B0604020202020204" pitchFamily="34" charset="0"/>
            </a:endParaRPr>
          </a:p>
          <a:p>
            <a:pPr marL="457200" indent="-457200" algn="r" rtl="1" eaLnBrk="0" hangingPunct="0">
              <a:buClr>
                <a:srgbClr val="00B0F0"/>
              </a:buClr>
              <a:buFont typeface="Wingdings" panose="05000000000000000000" pitchFamily="2" charset="2"/>
              <a:buChar char="ü"/>
              <a:defRPr/>
            </a:pPr>
            <a:r>
              <a:rPr lang="en-US" altLang="he-IL" sz="2400" dirty="0">
                <a:solidFill>
                  <a:srgbClr val="FFFF00"/>
                </a:solidFill>
                <a:latin typeface="Arial" panose="020B0604020202020204" pitchFamily="34" charset="0"/>
                <a:cs typeface="Arial" panose="020B0604020202020204" pitchFamily="34" charset="0"/>
              </a:rPr>
              <a:t>  </a:t>
            </a:r>
            <a:r>
              <a:rPr lang="he-IL" altLang="he-IL" sz="2400" dirty="0" smtClean="0">
                <a:solidFill>
                  <a:srgbClr val="FFFF00"/>
                </a:solidFill>
                <a:latin typeface="Arial" panose="020B0604020202020204" pitchFamily="34" charset="0"/>
                <a:cs typeface="Arial" panose="020B0604020202020204" pitchFamily="34" charset="0"/>
              </a:rPr>
              <a:t>הפחתה בשיעור ההפלות החוזרות</a:t>
            </a:r>
            <a:endParaRPr lang="en-US" altLang="he-IL" sz="2400" dirty="0">
              <a:solidFill>
                <a:srgbClr val="FFFF00"/>
              </a:solidFill>
              <a:latin typeface="Arial" panose="020B0604020202020204" pitchFamily="34" charset="0"/>
              <a:cs typeface="Arial" panose="020B0604020202020204" pitchFamily="34" charset="0"/>
            </a:endParaRPr>
          </a:p>
          <a:p>
            <a:pPr algn="l" rtl="0" eaLnBrk="0" hangingPunct="0">
              <a:defRPr/>
            </a:pPr>
            <a:endParaRPr lang="en-US" altLang="he-IL" sz="3200" b="1" dirty="0">
              <a:effectLst>
                <a:outerShdw blurRad="38100" dist="38100" dir="2700000" algn="tl">
                  <a:srgbClr val="000000"/>
                </a:outerShdw>
              </a:effectLst>
              <a:latin typeface="Times New Roman" pitchFamily="18" charset="0"/>
              <a:cs typeface="Arial" pitchFamily="34" charset="0"/>
            </a:endParaRPr>
          </a:p>
          <a:p>
            <a:pPr algn="l" rtl="0" eaLnBrk="0" hangingPunct="0">
              <a:defRPr/>
            </a:pPr>
            <a:endParaRPr lang="en-US" altLang="he-IL" b="1" dirty="0">
              <a:effectLst>
                <a:outerShdw blurRad="38100" dist="38100" dir="2700000" algn="tl">
                  <a:srgbClr val="000000"/>
                </a:outerShdw>
              </a:effectLst>
              <a:latin typeface="Times New Roman" pitchFamily="18" charset="0"/>
              <a:cs typeface="Arial" pitchFamily="34" charset="0"/>
            </a:endParaRPr>
          </a:p>
          <a:p>
            <a:pPr algn="l" rtl="0" eaLnBrk="0" hangingPunct="0">
              <a:defRPr/>
            </a:pPr>
            <a:r>
              <a:rPr lang="en-US" altLang="he-IL" dirty="0">
                <a:latin typeface="Times New Roman" pitchFamily="18" charset="0"/>
                <a:cs typeface="Arial" pitchFamily="34" charset="0"/>
              </a:rPr>
              <a:t>                             Kiddy et al,1992;</a:t>
            </a:r>
            <a:r>
              <a:rPr lang="en-US" dirty="0">
                <a:latin typeface="Times New Roman" pitchFamily="18" charset="0"/>
                <a:cs typeface="Arial" pitchFamily="34" charset="0"/>
              </a:rPr>
              <a:t>Hamilton-Fairley et al,1992</a:t>
            </a:r>
          </a:p>
          <a:p>
            <a:pPr algn="l" rtl="0" eaLnBrk="0" hangingPunct="0">
              <a:defRPr/>
            </a:pPr>
            <a:endParaRPr lang="en-US" altLang="he-IL" b="1" dirty="0">
              <a:effectLst>
                <a:outerShdw blurRad="38100" dist="38100" dir="2700000" algn="tl">
                  <a:srgbClr val="000000"/>
                </a:outerShdw>
              </a:effectLst>
              <a:latin typeface="Times New Roman" pitchFamily="18" charset="0"/>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normAutofit/>
          </a:bodyPr>
          <a:lstStyle/>
          <a:p>
            <a:pPr algn="r"/>
            <a:r>
              <a:rPr lang="he-IL" sz="3600" dirty="0" smtClean="0">
                <a:solidFill>
                  <a:srgbClr val="FFC000"/>
                </a:solidFill>
                <a:cs typeface="Arial" charset="0"/>
              </a:rPr>
              <a:t>שינוי אורחות חיים</a:t>
            </a:r>
            <a:endParaRPr lang="en-GB" sz="3600" dirty="0" smtClean="0">
              <a:solidFill>
                <a:srgbClr val="FFC000"/>
              </a:solidFill>
              <a:cs typeface="Arial" charset="0"/>
            </a:endParaRPr>
          </a:p>
        </p:txBody>
      </p:sp>
      <p:sp>
        <p:nvSpPr>
          <p:cNvPr id="23555" name="Rectangle 3"/>
          <p:cNvSpPr>
            <a:spLocks noGrp="1" noChangeArrowheads="1"/>
          </p:cNvSpPr>
          <p:nvPr>
            <p:ph idx="1"/>
          </p:nvPr>
        </p:nvSpPr>
        <p:spPr/>
        <p:txBody>
          <a:bodyPr>
            <a:normAutofit/>
          </a:bodyPr>
          <a:lstStyle/>
          <a:p>
            <a:pPr algn="r">
              <a:lnSpc>
                <a:spcPct val="90000"/>
              </a:lnSpc>
              <a:buClr>
                <a:srgbClr val="00B0F0"/>
              </a:buClr>
              <a:buFont typeface="Wingdings" panose="05000000000000000000" pitchFamily="2" charset="2"/>
              <a:buChar char="ü"/>
            </a:pPr>
            <a:r>
              <a:rPr lang="he-IL" sz="3200" dirty="0" smtClean="0">
                <a:solidFill>
                  <a:srgbClr val="FFFF00"/>
                </a:solidFill>
                <a:cs typeface="Arial" charset="0"/>
              </a:rPr>
              <a:t> </a:t>
            </a:r>
            <a:r>
              <a:rPr lang="he-IL" dirty="0" smtClean="0">
                <a:solidFill>
                  <a:srgbClr val="FFFF00"/>
                </a:solidFill>
                <a:latin typeface="Arial" panose="020B0604020202020204" pitchFamily="34" charset="0"/>
                <a:cs typeface="Arial" panose="020B0604020202020204" pitchFamily="34" charset="0"/>
              </a:rPr>
              <a:t>ייעוץ לשינוי התנהגות</a:t>
            </a:r>
            <a:endParaRPr lang="en-GB" dirty="0" smtClean="0">
              <a:solidFill>
                <a:srgbClr val="FFFF00"/>
              </a:solidFill>
              <a:latin typeface="Arial" panose="020B0604020202020204" pitchFamily="34" charset="0"/>
              <a:cs typeface="Arial" panose="020B0604020202020204" pitchFamily="34" charset="0"/>
            </a:endParaRPr>
          </a:p>
          <a:p>
            <a:pPr algn="r">
              <a:lnSpc>
                <a:spcPct val="90000"/>
              </a:lnSpc>
              <a:buClr>
                <a:srgbClr val="00B0F0"/>
              </a:buClr>
              <a:buFont typeface="Wingdings" panose="05000000000000000000" pitchFamily="2" charset="2"/>
              <a:buChar char="ü"/>
            </a:pPr>
            <a:r>
              <a:rPr lang="he-IL" dirty="0" smtClean="0">
                <a:solidFill>
                  <a:srgbClr val="FFFF00"/>
                </a:solidFill>
                <a:latin typeface="Arial" panose="020B0604020202020204" pitchFamily="34" charset="0"/>
                <a:cs typeface="Arial" panose="020B0604020202020204" pitchFamily="34" charset="0"/>
              </a:rPr>
              <a:t> דיאטה מעוטת קלוריות בצד פעילות גופנית</a:t>
            </a:r>
            <a:endParaRPr lang="en-GB" dirty="0" smtClean="0">
              <a:solidFill>
                <a:srgbClr val="FFFF00"/>
              </a:solidFill>
              <a:latin typeface="Arial" panose="020B0604020202020204" pitchFamily="34" charset="0"/>
              <a:cs typeface="Arial" panose="020B0604020202020204" pitchFamily="34" charset="0"/>
            </a:endParaRPr>
          </a:p>
          <a:p>
            <a:pPr algn="r">
              <a:lnSpc>
                <a:spcPct val="90000"/>
              </a:lnSpc>
              <a:buClr>
                <a:srgbClr val="00B0F0"/>
              </a:buClr>
              <a:buFont typeface="Wingdings" panose="05000000000000000000" pitchFamily="2" charset="2"/>
              <a:buChar char="ü"/>
            </a:pPr>
            <a:r>
              <a:rPr lang="he-IL" dirty="0" smtClean="0">
                <a:solidFill>
                  <a:srgbClr val="FFFF00"/>
                </a:solidFill>
                <a:latin typeface="Arial" panose="020B0604020202020204" pitchFamily="34" charset="0"/>
                <a:cs typeface="Arial" panose="020B0604020202020204" pitchFamily="34" charset="0"/>
              </a:rPr>
              <a:t> ניתוחים </a:t>
            </a:r>
            <a:r>
              <a:rPr lang="he-IL" dirty="0" err="1" smtClean="0">
                <a:solidFill>
                  <a:srgbClr val="FFFF00"/>
                </a:solidFill>
                <a:latin typeface="Arial" panose="020B0604020202020204" pitchFamily="34" charset="0"/>
                <a:cs typeface="Arial" panose="020B0604020202020204" pitchFamily="34" charset="0"/>
              </a:rPr>
              <a:t>בריאטריים</a:t>
            </a:r>
            <a:r>
              <a:rPr lang="he-IL" dirty="0" smtClean="0">
                <a:solidFill>
                  <a:srgbClr val="FFFF00"/>
                </a:solidFill>
                <a:latin typeface="Arial" panose="020B0604020202020204" pitchFamily="34" charset="0"/>
                <a:cs typeface="Arial" panose="020B0604020202020204" pitchFamily="34" charset="0"/>
              </a:rPr>
              <a:t>. בסל אם </a:t>
            </a:r>
            <a:r>
              <a:rPr lang="en-US" dirty="0" smtClean="0">
                <a:solidFill>
                  <a:srgbClr val="FFFF00"/>
                </a:solidFill>
                <a:latin typeface="Arial" panose="020B0604020202020204" pitchFamily="34" charset="0"/>
                <a:cs typeface="Arial" panose="020B0604020202020204" pitchFamily="34" charset="0"/>
              </a:rPr>
              <a:t>BMI</a:t>
            </a:r>
            <a:r>
              <a:rPr lang="he-IL" dirty="0" smtClean="0">
                <a:solidFill>
                  <a:srgbClr val="FFFF00"/>
                </a:solidFill>
                <a:latin typeface="Arial" panose="020B0604020202020204" pitchFamily="34" charset="0"/>
                <a:cs typeface="Arial" panose="020B0604020202020204" pitchFamily="34" charset="0"/>
              </a:rPr>
              <a:t> מעל 40, אם יש בעיית פוריות – מעל 35.</a:t>
            </a:r>
            <a:endParaRPr lang="en-GB" dirty="0" smtClean="0">
              <a:solidFill>
                <a:srgbClr val="FFFF00"/>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תמונה 3"/>
          <p:cNvPicPr>
            <a:picLocks noChangeAspect="1"/>
          </p:cNvPicPr>
          <p:nvPr/>
        </p:nvPicPr>
        <p:blipFill>
          <a:blip r:embed="rId2"/>
          <a:stretch>
            <a:fillRect/>
          </a:stretch>
        </p:blipFill>
        <p:spPr>
          <a:xfrm>
            <a:off x="3347864" y="4149080"/>
            <a:ext cx="1971675" cy="2314575"/>
          </a:xfrm>
          <a:prstGeom prst="rect">
            <a:avLst/>
          </a:prstGeom>
        </p:spPr>
      </p:pic>
      <p:sp>
        <p:nvSpPr>
          <p:cNvPr id="2" name="כותרת 1"/>
          <p:cNvSpPr>
            <a:spLocks noGrp="1"/>
          </p:cNvSpPr>
          <p:nvPr>
            <p:ph type="title"/>
          </p:nvPr>
        </p:nvSpPr>
        <p:spPr/>
        <p:txBody>
          <a:bodyPr>
            <a:normAutofit/>
          </a:bodyPr>
          <a:lstStyle/>
          <a:p>
            <a:pPr algn="r"/>
            <a:r>
              <a:rPr lang="he-IL" sz="3600" dirty="0" smtClean="0">
                <a:solidFill>
                  <a:srgbClr val="FFC000"/>
                </a:solidFill>
                <a:latin typeface="Arial" panose="020B0604020202020204" pitchFamily="34" charset="0"/>
                <a:cs typeface="Arial" panose="020B0604020202020204" pitchFamily="34" charset="0"/>
              </a:rPr>
              <a:t>תוצאות שינוי אורחות חיים בנשים עם </a:t>
            </a:r>
            <a:r>
              <a:rPr lang="en-US" sz="3600" dirty="0" smtClean="0">
                <a:solidFill>
                  <a:srgbClr val="FFC000"/>
                </a:solidFill>
                <a:latin typeface="Arial" panose="020B0604020202020204" pitchFamily="34" charset="0"/>
                <a:cs typeface="Arial" panose="020B0604020202020204" pitchFamily="34" charset="0"/>
              </a:rPr>
              <a:t>PCO</a:t>
            </a:r>
            <a:r>
              <a:rPr lang="he-IL" sz="3600" dirty="0" smtClean="0">
                <a:solidFill>
                  <a:srgbClr val="FFC000"/>
                </a:solidFill>
                <a:latin typeface="Arial" panose="020B0604020202020204" pitchFamily="34" charset="0"/>
                <a:cs typeface="Arial" panose="020B0604020202020204" pitchFamily="34" charset="0"/>
              </a:rPr>
              <a:t> סיכום משנת 2011</a:t>
            </a:r>
            <a:endParaRPr lang="he-IL" sz="3600" dirty="0">
              <a:solidFill>
                <a:srgbClr val="FFC000"/>
              </a:solidFill>
              <a:latin typeface="Arial" panose="020B0604020202020204" pitchFamily="34" charset="0"/>
              <a:cs typeface="Arial" panose="020B0604020202020204" pitchFamily="34" charset="0"/>
            </a:endParaRPr>
          </a:p>
        </p:txBody>
      </p:sp>
      <p:sp>
        <p:nvSpPr>
          <p:cNvPr id="3" name="מציין מיקום תוכן 2"/>
          <p:cNvSpPr>
            <a:spLocks noGrp="1"/>
          </p:cNvSpPr>
          <p:nvPr>
            <p:ph idx="1"/>
          </p:nvPr>
        </p:nvSpPr>
        <p:spPr/>
        <p:txBody>
          <a:bodyPr/>
          <a:lstStyle/>
          <a:p>
            <a:pPr algn="l" rtl="0">
              <a:buClr>
                <a:srgbClr val="00B0F0"/>
              </a:buClr>
              <a:buFont typeface="Wingdings" panose="05000000000000000000" pitchFamily="2" charset="2"/>
              <a:buChar char="ü"/>
            </a:pPr>
            <a:r>
              <a:rPr lang="en-US" dirty="0" smtClean="0">
                <a:solidFill>
                  <a:srgbClr val="FFFF00"/>
                </a:solidFill>
              </a:rPr>
              <a:t> </a:t>
            </a:r>
            <a:r>
              <a:rPr lang="en-US" dirty="0" smtClean="0">
                <a:solidFill>
                  <a:srgbClr val="FFFF00"/>
                </a:solidFill>
                <a:latin typeface="Arial" panose="020B0604020202020204" pitchFamily="34" charset="0"/>
                <a:cs typeface="Arial" panose="020B0604020202020204" pitchFamily="34" charset="0"/>
              </a:rPr>
              <a:t>There </a:t>
            </a:r>
            <a:r>
              <a:rPr lang="en-US" dirty="0">
                <a:solidFill>
                  <a:srgbClr val="FFFF00"/>
                </a:solidFill>
                <a:latin typeface="Arial" panose="020B0604020202020204" pitchFamily="34" charset="0"/>
                <a:cs typeface="Arial" panose="020B0604020202020204" pitchFamily="34" charset="0"/>
              </a:rPr>
              <a:t>was no evidence of effect for lifestyle intervention on improving glucose tolerance or lipid profiles and no literature assessing clinical reproductive </a:t>
            </a:r>
            <a:r>
              <a:rPr lang="en-US" dirty="0" smtClean="0">
                <a:solidFill>
                  <a:srgbClr val="FFFF00"/>
                </a:solidFill>
                <a:latin typeface="Arial" panose="020B0604020202020204" pitchFamily="34" charset="0"/>
                <a:cs typeface="Arial" panose="020B0604020202020204" pitchFamily="34" charset="0"/>
              </a:rPr>
              <a:t>outcomes.</a:t>
            </a:r>
          </a:p>
          <a:p>
            <a:pPr algn="l" rtl="0">
              <a:buClr>
                <a:srgbClr val="00B0F0"/>
              </a:buClr>
              <a:buFont typeface="Wingdings" panose="05000000000000000000" pitchFamily="2" charset="2"/>
              <a:buChar char="ü"/>
            </a:pPr>
            <a:r>
              <a:rPr lang="en-US" dirty="0" smtClean="0">
                <a:solidFill>
                  <a:srgbClr val="FFFF00"/>
                </a:solidFill>
                <a:latin typeface="Arial" panose="020B0604020202020204" pitchFamily="34" charset="0"/>
                <a:cs typeface="Arial" panose="020B0604020202020204" pitchFamily="34" charset="0"/>
              </a:rPr>
              <a:t> Long term complicated studies, dropout rates, fertility seeking patients are impatient…</a:t>
            </a:r>
            <a:endParaRPr lang="he-IL" dirty="0">
              <a:solidFill>
                <a:srgbClr val="FFFF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9943117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עומק">
  <a:themeElements>
    <a:clrScheme name="עומק">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עומק">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עומק">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Depth" id="{7BEAFC2A-325C-49C4-AC08-2B765DA903F9}" vid="{1735E755-43E6-43AA-ABA2-C989ECC79AF5}"/>
    </a:ext>
  </a:extLst>
</a:theme>
</file>

<file path=ppt/theme/theme2.xml><?xml version="1.0" encoding="utf-8"?>
<a:theme xmlns:a="http://schemas.openxmlformats.org/drawingml/2006/main" name="שמיימי">
  <a:themeElements>
    <a:clrScheme name="Celestial">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Celestial">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 xmlns:thm15="http://schemas.microsoft.com/office/thememl/2012/main" name="Celestial" id="{C4BB2A3D-0E93-4C5F-B0D2-9D3FCE089CC5}" vid="{42E5908D-19A2-46FD-89FA-638B126129EF}"/>
    </a:ext>
  </a:extLst>
</a:theme>
</file>

<file path=ppt/theme/theme3.xml><?xml version="1.0" encoding="utf-8"?>
<a:theme xmlns:a="http://schemas.openxmlformats.org/drawingml/2006/main" name="ערכת נושא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עומק</Template>
  <TotalTime>1649</TotalTime>
  <Words>1955</Words>
  <Application>Microsoft Office PowerPoint</Application>
  <PresentationFormat>‫הצגה על המסך (4:3)</PresentationFormat>
  <Paragraphs>308</Paragraphs>
  <Slides>57</Slides>
  <Notes>11</Notes>
  <HiddenSlides>0</HiddenSlides>
  <MMClips>0</MMClips>
  <ScaleCrop>false</ScaleCrop>
  <HeadingPairs>
    <vt:vector size="6" baseType="variant">
      <vt:variant>
        <vt:lpstr>ערכת נושא</vt:lpstr>
      </vt:variant>
      <vt:variant>
        <vt:i4>2</vt:i4>
      </vt:variant>
      <vt:variant>
        <vt:lpstr>שרתי OLE מוטבעים</vt:lpstr>
      </vt:variant>
      <vt:variant>
        <vt:i4>3</vt:i4>
      </vt:variant>
      <vt:variant>
        <vt:lpstr>כותרות שקופיות</vt:lpstr>
      </vt:variant>
      <vt:variant>
        <vt:i4>57</vt:i4>
      </vt:variant>
    </vt:vector>
  </HeadingPairs>
  <TitlesOfParts>
    <vt:vector size="62" baseType="lpstr">
      <vt:lpstr>עומק</vt:lpstr>
      <vt:lpstr>שמיימי</vt:lpstr>
      <vt:lpstr>Image</vt:lpstr>
      <vt:lpstr>Chart</vt:lpstr>
      <vt:lpstr>Document</vt:lpstr>
      <vt:lpstr>מצגת של PowerPoint</vt:lpstr>
      <vt:lpstr>רוטרדאם 2003 – קריטריונים לקביעת האבחנה של PCO: נדרשים 2 מתוך 3</vt:lpstr>
      <vt:lpstr>Androgen Excess PCOS Society 2009:</vt:lpstr>
      <vt:lpstr>PCO  - שכיחות</vt:lpstr>
      <vt:lpstr>מה האפשרויות הטיפוליות?</vt:lpstr>
      <vt:lpstr>שינוי אורחות חיים</vt:lpstr>
      <vt:lpstr>השפעת ירידה במשקל: PCO</vt:lpstr>
      <vt:lpstr>שינוי אורחות חיים</vt:lpstr>
      <vt:lpstr>תוצאות שינוי אורחות חיים בנשים עם PCO סיכום משנת 2011</vt:lpstr>
      <vt:lpstr>מצגת של PowerPoint</vt:lpstr>
      <vt:lpstr>מצגת של PowerPoint</vt:lpstr>
      <vt:lpstr>Clomiphene Citrate</vt:lpstr>
      <vt:lpstr>Response to clomiphene</vt:lpstr>
      <vt:lpstr>האם רצוי לעקוב בעזרת אולטרסאונד לווידוא ביוץ?</vt:lpstr>
      <vt:lpstr>חוסר תגובה לאיקקלומין</vt:lpstr>
      <vt:lpstr>סיבות לכישלון טיפול עם איקקלומין</vt:lpstr>
      <vt:lpstr>אפקט אנטי אסטרוגני על רירית הרחם</vt:lpstr>
      <vt:lpstr>מעכבי ארומטאז</vt:lpstr>
      <vt:lpstr>מצגת של PowerPoint</vt:lpstr>
      <vt:lpstr>מצגת של PowerPoint</vt:lpstr>
      <vt:lpstr>מצגת של PowerPoint</vt:lpstr>
      <vt:lpstr>מצגת של PowerPoint</vt:lpstr>
      <vt:lpstr>מצגת של PowerPoint</vt:lpstr>
      <vt:lpstr>מצגת של PowerPoint</vt:lpstr>
      <vt:lpstr>מומים מולדים</vt:lpstr>
      <vt:lpstr>לטרוזול ומומים מולדים</vt:lpstr>
      <vt:lpstr>COCHRANE September 2014</vt:lpstr>
      <vt:lpstr>לטרוזול מול איקקלומין</vt:lpstr>
      <vt:lpstr>המלצות</vt:lpstr>
      <vt:lpstr>מצגת של PowerPoint</vt:lpstr>
      <vt:lpstr>מצגת של PowerPoint</vt:lpstr>
      <vt:lpstr>גירוי שחלות עם גונדוטרופינים - סיבוכים</vt:lpstr>
      <vt:lpstr>מינון בטיפול שגרתי (IU)</vt:lpstr>
      <vt:lpstr>סיכום תוצאות מינון שגרתי מ – 14 מחקרים</vt:lpstr>
      <vt:lpstr>מינון נמוך של FSH</vt:lpstr>
      <vt:lpstr>Low Dose Gonadotropins Summary of Results Patients = 841, Cycles= 1556</vt:lpstr>
      <vt:lpstr> סיכום : טיפול במינון נמוך של FSH</vt:lpstr>
      <vt:lpstr>Metformin for ovulation induction?</vt:lpstr>
      <vt:lpstr>Screening for insulin resistance in PCOS</vt:lpstr>
      <vt:lpstr>Live birth rates</vt:lpstr>
      <vt:lpstr>Metformin alone  - Obese PCOS</vt:lpstr>
      <vt:lpstr>Insulin-sensitising drugs for women with PCOS, oligo/amenorrhea and subfertility</vt:lpstr>
      <vt:lpstr>LOD for PCOS</vt:lpstr>
      <vt:lpstr>Factors affecting outcome of LOD for PCOS </vt:lpstr>
      <vt:lpstr>Laparoscopic 'drilling' by diathermy or laser for ovulation induction in anovulatory polycystic ovary syndrome, 2012.</vt:lpstr>
      <vt:lpstr>IVF</vt:lpstr>
      <vt:lpstr>מצגת של PowerPoint</vt:lpstr>
      <vt:lpstr>מצגת של PowerPoint</vt:lpstr>
      <vt:lpstr>OHSS prevention: What really works? </vt:lpstr>
      <vt:lpstr>מנגנון</vt:lpstr>
      <vt:lpstr>מצגת של PowerPoint</vt:lpstr>
      <vt:lpstr>HCG-based luteal support: fixed time points</vt:lpstr>
      <vt:lpstr>Coastingהחפה - </vt:lpstr>
      <vt:lpstr>מצגת של PowerPoint</vt:lpstr>
      <vt:lpstr>מצגת של PowerPoint</vt:lpstr>
      <vt:lpstr>מסקנות</vt:lpstr>
      <vt:lpstr>לסיכום:  איך להתמודד עם מטופלת PCOS ב – IVF?</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PCOS revised diagnostic criteria ~ 2003 Rotterdam consensus ~  2 out of 3 criteria required</dc:title>
  <dc:creator>Roy Homburg</dc:creator>
  <cp:lastModifiedBy>Rambam</cp:lastModifiedBy>
  <cp:revision>108</cp:revision>
  <dcterms:created xsi:type="dcterms:W3CDTF">2014-08-17T05:15:28Z</dcterms:created>
  <dcterms:modified xsi:type="dcterms:W3CDTF">2015-10-08T06:48:19Z</dcterms:modified>
</cp:coreProperties>
</file>