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1"/>
  </p:notesMasterIdLst>
  <p:sldIdLst>
    <p:sldId id="256" r:id="rId3"/>
    <p:sldId id="280" r:id="rId4"/>
    <p:sldId id="281" r:id="rId5"/>
    <p:sldId id="257" r:id="rId6"/>
    <p:sldId id="266" r:id="rId7"/>
    <p:sldId id="267" r:id="rId8"/>
    <p:sldId id="268" r:id="rId9"/>
    <p:sldId id="294" r:id="rId10"/>
    <p:sldId id="293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91" r:id="rId19"/>
    <p:sldId id="275" r:id="rId20"/>
    <p:sldId id="277" r:id="rId21"/>
    <p:sldId id="279" r:id="rId22"/>
    <p:sldId id="278" r:id="rId23"/>
    <p:sldId id="282" r:id="rId24"/>
    <p:sldId id="283" r:id="rId25"/>
    <p:sldId id="284" r:id="rId26"/>
    <p:sldId id="289" r:id="rId27"/>
    <p:sldId id="287" r:id="rId28"/>
    <p:sldId id="288" r:id="rId29"/>
    <p:sldId id="290" r:id="rId30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5" d="100"/>
          <a:sy n="75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גיליון1!$B$1</c:f>
              <c:strCache>
                <c:ptCount val="1"/>
                <c:pt idx="0">
                  <c:v>Private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גיליון1!$A$2:$A$9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גיליון1!$B$2:$B$9</c:f>
              <c:numCache>
                <c:formatCode>General</c:formatCode>
                <c:ptCount val="8"/>
                <c:pt idx="0">
                  <c:v>5896</c:v>
                </c:pt>
                <c:pt idx="1">
                  <c:v>6416</c:v>
                </c:pt>
                <c:pt idx="2">
                  <c:v>7509</c:v>
                </c:pt>
                <c:pt idx="3">
                  <c:v>9022</c:v>
                </c:pt>
                <c:pt idx="4">
                  <c:v>9758</c:v>
                </c:pt>
                <c:pt idx="5">
                  <c:v>9282</c:v>
                </c:pt>
                <c:pt idx="6">
                  <c:v>8802</c:v>
                </c:pt>
                <c:pt idx="7">
                  <c:v>9211</c:v>
                </c:pt>
              </c:numCache>
            </c:numRef>
          </c:val>
        </c:ser>
        <c:ser>
          <c:idx val="1"/>
          <c:order val="1"/>
          <c:tx>
            <c:strRef>
              <c:f>גיליון1!$C$1</c:f>
              <c:strCache>
                <c:ptCount val="1"/>
                <c:pt idx="0">
                  <c:v>Public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גיליון1!$A$2:$A$9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גיליון1!$C$2:$C$9</c:f>
              <c:numCache>
                <c:formatCode>General</c:formatCode>
                <c:ptCount val="8"/>
                <c:pt idx="0">
                  <c:v>2401</c:v>
                </c:pt>
                <c:pt idx="1">
                  <c:v>2697</c:v>
                </c:pt>
                <c:pt idx="2">
                  <c:v>3018</c:v>
                </c:pt>
                <c:pt idx="3">
                  <c:v>2665</c:v>
                </c:pt>
                <c:pt idx="4">
                  <c:v>2602</c:v>
                </c:pt>
                <c:pt idx="5">
                  <c:v>2521</c:v>
                </c:pt>
                <c:pt idx="6">
                  <c:v>2501</c:v>
                </c:pt>
                <c:pt idx="7">
                  <c:v>2618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4934016"/>
        <c:axId val="164935936"/>
      </c:barChart>
      <c:catAx>
        <c:axId val="1649340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164935936"/>
        <c:crosses val="autoZero"/>
        <c:auto val="1"/>
        <c:lblAlgn val="ctr"/>
        <c:lblOffset val="100"/>
        <c:noMultiLvlLbl val="0"/>
      </c:catAx>
      <c:valAx>
        <c:axId val="164935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>
                    <a:effectLst/>
                  </a:rPr>
                  <a:t>Treatments (n)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164934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298342342410663"/>
          <c:y val="0.88906039995774522"/>
          <c:w val="0.19516486516719722"/>
          <c:h val="6.96599302796128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he-IL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1"/>
          <a:lstStyle>
            <a:lvl1pPr algn="r" latinLnBrk="0">
              <a:defRPr lang="he-IL" sz="1200"/>
            </a:lvl1pPr>
          </a:lstStyle>
          <a:p>
            <a:pPr algn="r" rtl="1"/>
            <a:endParaRPr lang="he-IL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1"/>
          <a:lstStyle>
            <a:lvl1pPr algn="r" latinLnBrk="0">
              <a:defRPr lang="he-IL" sz="1200"/>
            </a:lvl1pPr>
          </a:lstStyle>
          <a:p>
            <a:pPr algn="r" rtl="1"/>
            <a:fld id="{925A17EF-115B-4BB9-BF42-426DFD9E898A}" type="datetimeFigureOut">
              <a:rPr lang="he-IL"/>
              <a:pPr algn="r" rtl="1"/>
              <a:t>כ"ג/אדר א/תשע"ו</a:t>
            </a:fld>
            <a:endParaRPr lang="he-IL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1" anchor="ctr"/>
          <a:lstStyle/>
          <a:p>
            <a:pPr algn="r" rtl="1"/>
            <a:endParaRPr lang="he-IL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1">
            <a:normAutofit/>
          </a:bodyPr>
          <a:lstStyle/>
          <a:p>
            <a:pPr lvl="0" algn="r" rtl="1"/>
            <a:r>
              <a:rPr lang="he-IL"/>
              <a:t>לחץ כדי לערוך סגנונות טקסט של תבנית בסיס</a:t>
            </a:r>
          </a:p>
          <a:p>
            <a:pPr lvl="1" algn="r" rtl="1"/>
            <a:r>
              <a:rPr lang="he-IL"/>
              <a:t>רמה שניה</a:t>
            </a:r>
          </a:p>
          <a:p>
            <a:pPr lvl="2" algn="r" rtl="1"/>
            <a:r>
              <a:rPr lang="he-IL"/>
              <a:t>רמה שלישית</a:t>
            </a:r>
          </a:p>
          <a:p>
            <a:pPr lvl="3" algn="r" rtl="1"/>
            <a:r>
              <a:rPr lang="he-IL"/>
              <a:t>רמה רביעית</a:t>
            </a:r>
          </a:p>
          <a:p>
            <a:pPr lvl="4" algn="r" rtl="1"/>
            <a:r>
              <a:rPr lang="he-IL"/>
              <a:t>רמה חמישית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1" anchor="b"/>
          <a:lstStyle>
            <a:lvl1pPr algn="r" latinLnBrk="0">
              <a:defRPr lang="he-IL" sz="1200"/>
            </a:lvl1pPr>
          </a:lstStyle>
          <a:p>
            <a:pPr algn="r" rtl="1"/>
            <a:endParaRPr lang="he-IL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1" anchor="b"/>
          <a:lstStyle>
            <a:lvl1pPr algn="r" latinLnBrk="0">
              <a:defRPr lang="he-IL" sz="1200"/>
            </a:lvl1pPr>
          </a:lstStyle>
          <a:p>
            <a:pPr algn="r" rtl="1"/>
            <a:fld id="{7C4E7652-46AF-4259-BAE2-54978EA077CD}" type="slidenum">
              <a:rPr/>
              <a:pPr algn="r" rtl="1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5628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rtl="0" latinLnBrk="0">
      <a:defRPr lang="he-IL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he-IL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1"/>
            <a:fld id="{7C4E7652-46AF-4259-BAE2-54978EA077CD}" type="slidenum">
              <a:rPr lang="he-IL" smtClean="0"/>
              <a:pPr algn="r" rtl="1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0124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rtl="1"/>
            <a:fld id="{7C4E7652-46AF-4259-BAE2-54978EA077CD}" type="slidenum">
              <a:rPr lang="he-IL" smtClean="0"/>
              <a:pPr algn="r" rtl="1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4528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8" name="כותרת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 latinLnBrk="0">
              <a:defRPr lang="he-IL" sz="450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9" name="כותרת משנה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 latinLnBrk="0">
              <a:spcBef>
                <a:spcPts val="0"/>
              </a:spcBef>
              <a:buNone/>
              <a:defRPr lang="he-IL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algn="r" rtl="1"/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28" name="מציין מיקום של תאריך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 latinLnBrk="0">
              <a:defRPr lang="he-IL" sz="1000"/>
            </a:lvl1pPr>
          </a:lstStyle>
          <a:p>
            <a:pPr algn="r" rtl="1"/>
            <a:fld id="{A2E209FB-7A34-414B-812A-BCC5C4256F49}" type="datetime1">
              <a:rPr lang="he-IL"/>
              <a:pPr algn="r" rtl="1"/>
              <a:t>כ"ג/אדר א/תשע"ו</a:t>
            </a:fld>
            <a:endParaRPr lang="he-IL" sz="1000"/>
          </a:p>
        </p:txBody>
      </p:sp>
      <p:sp>
        <p:nvSpPr>
          <p:cNvPr id="17" name="מציין מיקום של כותרת תחתונה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 latinLnBrk="0">
              <a:defRPr lang="he-IL" sz="1100"/>
            </a:lvl1pPr>
          </a:lstStyle>
          <a:p>
            <a:pPr algn="r" rtl="1"/>
            <a:endParaRPr lang="he-IL" sz="1100"/>
          </a:p>
        </p:txBody>
      </p:sp>
      <p:sp>
        <p:nvSpPr>
          <p:cNvPr id="29" name="מציין מיקום של מספר שקופית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r" latinLnBrk="0">
              <a:defRPr lang="he-IL" sz="1300">
                <a:solidFill>
                  <a:srgbClr val="FFFFFF"/>
                </a:solidFill>
              </a:defRPr>
            </a:lvl1pPr>
          </a:lstStyle>
          <a:p>
            <a:pPr algn="ctr" rtl="1"/>
            <a:fld id="{49598980-D22C-4904-9F8F-3DB09B2ECD84}" type="slidenum">
              <a:rPr lang="he-IL" sz="1300">
                <a:solidFill>
                  <a:srgbClr val="FFFFFF"/>
                </a:solidFill>
              </a:rPr>
              <a:pPr algn="ctr" rtl="1"/>
              <a:t>‹#›</a:t>
            </a:fld>
            <a:endParaRPr lang="he-IL" sz="1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43322F5-8315-491F-87B4-2E3F0268E3B6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כותרת מקטע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AC850C8-E7C9-4F2C-A162-59CF68B1B13C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r" latinLnBrk="0">
              <a:buNone/>
              <a:defRPr lang="he-IL" sz="3600" b="1" cap="none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r" latinLnBrk="0">
              <a:buNone/>
              <a:defRPr lang="he-IL"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lang="he-IL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he-IL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he-IL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he-IL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r" latinLnBrk="0">
              <a:defRPr lang="he-IL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 algn="r" latinLnBrk="0">
              <a:defRPr lang="he-IL" sz="2600"/>
            </a:lvl1pPr>
            <a:lvl2pPr>
              <a:defRPr lang="he-IL" sz="2400"/>
            </a:lvl2pPr>
            <a:lvl3pPr>
              <a:defRPr lang="he-IL" sz="2000"/>
            </a:lvl3pPr>
            <a:lvl4pPr>
              <a:defRPr lang="he-IL" sz="1800"/>
            </a:lvl4pPr>
            <a:lvl5pPr>
              <a:defRPr lang="he-IL" sz="18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 algn="r" latinLnBrk="0">
              <a:defRPr lang="he-IL" sz="2600"/>
            </a:lvl1pPr>
            <a:lvl2pPr>
              <a:defRPr lang="he-IL" sz="2400"/>
            </a:lvl2pPr>
            <a:lvl3pPr>
              <a:defRPr lang="he-IL" sz="2000"/>
            </a:lvl3pPr>
            <a:lvl4pPr>
              <a:defRPr lang="he-IL" sz="1800"/>
            </a:lvl4pPr>
            <a:lvl5pPr>
              <a:defRPr lang="he-IL" sz="18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2E9192D-7D89-47BF-B02C-29AE4CEF5323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השוואה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 hasCustomPrompt="1"/>
          </p:nvPr>
        </p:nvSpPr>
        <p:spPr>
          <a:xfrm>
            <a:off x="54768" y="352044"/>
            <a:ext cx="1066800" cy="6153912"/>
          </a:xfrm>
        </p:spPr>
        <p:txBody>
          <a:bodyPr vert="vert270" anchor="b"/>
          <a:lstStyle>
            <a:lvl1pPr marL="0" algn="r" latinLnBrk="0">
              <a:defRPr lang="he-IL"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algn="r" rtl="1"/>
            <a:r>
              <a:rPr lang="he-IL"/>
              <a:t>לחץ כדי לערוך סגנון כותרת של תבנית בסיס3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1171576" y="352044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r" latinLnBrk="0">
              <a:buNone/>
              <a:defRPr lang="he-IL" sz="1600" b="0">
                <a:solidFill>
                  <a:schemeClr val="tx1"/>
                </a:solidFill>
              </a:defRPr>
            </a:lvl1pPr>
            <a:lvl2pPr>
              <a:buNone/>
              <a:defRPr lang="he-IL" sz="2000" b="1"/>
            </a:lvl2pPr>
            <a:lvl3pPr>
              <a:buNone/>
              <a:defRPr lang="he-IL" sz="1800" b="1"/>
            </a:lvl3pPr>
            <a:lvl4pPr>
              <a:buNone/>
              <a:defRPr lang="he-IL" sz="1600" b="1"/>
            </a:lvl4pPr>
            <a:lvl5pPr>
              <a:buNone/>
              <a:defRPr lang="he-IL" sz="1600" b="1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171576" y="3488436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r" latinLnBrk="0">
              <a:buNone/>
              <a:defRPr lang="he-IL" sz="1600" b="0">
                <a:solidFill>
                  <a:schemeClr val="tx1"/>
                </a:solidFill>
              </a:defRPr>
            </a:lvl1pPr>
            <a:lvl2pPr>
              <a:buNone/>
              <a:defRPr lang="he-IL" sz="2000" b="1"/>
            </a:lvl2pPr>
            <a:lvl3pPr>
              <a:buNone/>
              <a:defRPr lang="he-IL" sz="1800" b="1"/>
            </a:lvl3pPr>
            <a:lvl4pPr>
              <a:buNone/>
              <a:defRPr lang="he-IL" sz="1600" b="1"/>
            </a:lvl4pPr>
            <a:lvl5pPr>
              <a:buNone/>
              <a:defRPr lang="he-IL" sz="1600" b="1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תוכן 4"/>
          <p:cNvSpPr>
            <a:spLocks noGrp="1"/>
          </p:cNvSpPr>
          <p:nvPr>
            <p:ph sz="quarter" idx="3"/>
          </p:nvPr>
        </p:nvSpPr>
        <p:spPr>
          <a:xfrm>
            <a:off x="1828800" y="352044"/>
            <a:ext cx="6858000" cy="3017520"/>
          </a:xfrm>
        </p:spPr>
        <p:txBody>
          <a:bodyPr/>
          <a:lstStyle>
            <a:lvl1pPr algn="r" latinLnBrk="0">
              <a:defRPr lang="he-IL" sz="2400"/>
            </a:lvl1pPr>
            <a:lvl2pPr algn="l">
              <a:defRPr lang="he-IL" sz="2000"/>
            </a:lvl2pPr>
            <a:lvl3pPr algn="l">
              <a:defRPr lang="he-IL" sz="1800"/>
            </a:lvl3pPr>
            <a:lvl4pPr algn="l">
              <a:defRPr lang="he-IL" sz="1600"/>
            </a:lvl4pPr>
            <a:lvl5pPr algn="l">
              <a:defRPr lang="he-IL" sz="16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1828800" y="3488436"/>
            <a:ext cx="6858000" cy="3017520"/>
          </a:xfrm>
        </p:spPr>
        <p:txBody>
          <a:bodyPr/>
          <a:lstStyle>
            <a:lvl1pPr algn="r" latinLnBrk="0">
              <a:defRPr lang="he-IL" sz="2400"/>
            </a:lvl1pPr>
            <a:lvl2pPr>
              <a:defRPr lang="he-IL" sz="2000"/>
            </a:lvl2pPr>
            <a:lvl3pPr>
              <a:defRPr lang="he-IL" sz="1800"/>
            </a:lvl3pPr>
            <a:lvl4pPr>
              <a:defRPr lang="he-IL" sz="1600"/>
            </a:lvl4pPr>
            <a:lvl5pPr>
              <a:defRPr lang="he-IL" sz="16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AEBA9AF-F1C1-4FDF-9348-FB02DE1BEFCE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r" latinLnBrk="0">
              <a:defRPr lang="he-IL"/>
            </a:lvl1pPr>
          </a:lstStyle>
          <a:p>
            <a:pPr algn="ctr" rtl="1"/>
            <a:fld id="{FEA1243F-3000-4347-94A4-FBDEAD3122CB}" type="slidenum">
              <a:rPr/>
              <a:pPr algn="ctr" rtl="1"/>
              <a:t>‹#›</a:t>
            </a:fld>
            <a:endParaRPr lang="he-I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latinLnBrk="0">
              <a:defRPr lang="he-IL" b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9DCD6-8107-480F-9A5B-88D74ACC9ACE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rtl="1"/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3C3F34B-1E76-4A74-B05B-C7E9FDCE7086}" type="datetime1">
              <a:rPr lang="he-IL"/>
              <a:pPr/>
              <a:t>כ"ג/אדר א/תשע"ו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 algn="r" rtl="1"/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תוכן עם כיתוב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 latinLnBrk="0">
              <a:spcBef>
                <a:spcPts val="0"/>
              </a:spcBef>
              <a:buNone/>
              <a:defRPr lang="he-IL" sz="2900" b="0" cap="all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 algn="r" latinLnBrk="0">
              <a:spcBef>
                <a:spcPts val="0"/>
              </a:spcBef>
              <a:buNone/>
              <a:defRPr lang="he-IL" sz="1400"/>
            </a:lvl1pPr>
            <a:lvl2pPr>
              <a:buNone/>
              <a:defRPr lang="he-IL" sz="1200"/>
            </a:lvl2pPr>
            <a:lvl3pPr>
              <a:buNone/>
              <a:defRPr lang="he-IL" sz="1000"/>
            </a:lvl3pPr>
            <a:lvl4pPr>
              <a:buNone/>
              <a:defRPr lang="he-IL" sz="900"/>
            </a:lvl4pPr>
            <a:lvl5pPr>
              <a:buNone/>
              <a:defRPr lang="he-IL" sz="9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 algn="r" latinLnBrk="0">
              <a:spcBef>
                <a:spcPts val="0"/>
              </a:spcBef>
              <a:defRPr lang="he-IL" sz="3000"/>
            </a:lvl1pPr>
            <a:lvl2pPr>
              <a:defRPr lang="he-IL" sz="2600"/>
            </a:lvl2pPr>
            <a:lvl3pPr>
              <a:defRPr lang="he-IL" sz="2400"/>
            </a:lvl3pPr>
            <a:lvl4pPr>
              <a:defRPr lang="he-IL" sz="2000"/>
            </a:lvl4pPr>
            <a:lvl5pPr>
              <a:defRPr lang="he-IL" sz="20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935B0FF7-8660-4A38-9AF0-4D43C21C83DF}" type="datetime1">
              <a:rPr lang="he-IL"/>
              <a:pPr/>
              <a:t>כ"ג/אדר א/תשע"ו</a:t>
            </a:fld>
            <a:endParaRPr lang="he-IL" sz="90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r" rtl="1"/>
            <a:endParaRPr lang="he-IL" sz="90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FEA1243F-3000-4347-94A4-FBDEAD3122CB}" type="slidenum">
              <a:rPr lang="he-IL" sz="900"/>
              <a:pPr/>
              <a:t>‹#›</a:t>
            </a:fld>
            <a:endParaRPr lang="he-IL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תמונה עם כיתו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9456" y="207168"/>
            <a:ext cx="914400" cy="6400800"/>
          </a:xfrm>
        </p:spPr>
        <p:txBody>
          <a:bodyPr vert="vert270" anchor="b"/>
          <a:lstStyle>
            <a:lvl1pPr marL="0" algn="r" latinLnBrk="0">
              <a:buNone/>
              <a:defRPr lang="he-IL" sz="3000" b="0" cap="all" baseline="0"/>
            </a:lvl1pPr>
          </a:lstStyle>
          <a:p>
            <a:pPr algn="r" rtl="1"/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135856" y="381000"/>
            <a:ext cx="7315200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algn="r" latinLnBrk="0">
              <a:buNone/>
              <a:defRPr lang="he-IL" sz="3200"/>
            </a:lvl1pPr>
          </a:lstStyle>
          <a:p>
            <a:pPr algn="r" rtl="1"/>
            <a:r>
              <a:rPr lang="he-IL" smtClean="0"/>
              <a:t>לחץ על הסמל כדי להוסיף תמונה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135856" y="5867400"/>
            <a:ext cx="732434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 algn="r" latinLnBrk="0">
              <a:spcBef>
                <a:spcPts val="0"/>
              </a:spcBef>
              <a:buNone/>
              <a:defRPr lang="he-IL" sz="1400"/>
            </a:lvl1pPr>
            <a:lvl2pPr>
              <a:defRPr lang="he-IL" sz="1200"/>
            </a:lvl2pPr>
            <a:lvl3pPr>
              <a:defRPr lang="he-IL" sz="1000"/>
            </a:lvl3pPr>
            <a:lvl4pPr>
              <a:defRPr lang="he-IL" sz="900"/>
            </a:lvl4pPr>
            <a:lvl5pPr>
              <a:defRPr lang="he-IL" sz="900"/>
            </a:lvl5pPr>
          </a:lstStyle>
          <a:p>
            <a:pPr lvl="0" algn="r" rtl="1"/>
            <a:r>
              <a:rPr lang="he-IL" smtClean="0"/>
              <a:t>לחץ כדי לערוך סגנונות טקסט של תבנית בסיס</a:t>
            </a:r>
          </a:p>
          <a:p>
            <a:pPr lvl="1" algn="r" rtl="1"/>
            <a:r>
              <a:rPr lang="he-IL" smtClean="0"/>
              <a:t>רמה שנייה</a:t>
            </a:r>
          </a:p>
          <a:p>
            <a:pPr lvl="2" algn="r" rtl="1"/>
            <a:r>
              <a:rPr lang="he-IL" smtClean="0"/>
              <a:t>רמה שלישית</a:t>
            </a:r>
          </a:p>
          <a:p>
            <a:pPr lvl="3" algn="r" rtl="1"/>
            <a:r>
              <a:rPr lang="he-IL" smtClean="0"/>
              <a:t>רמה רביעית</a:t>
            </a:r>
          </a:p>
          <a:p>
            <a:pPr lvl="4" algn="r" rtl="1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fld id="{2116474E-A1D6-4691-A6B1-81478C4043AF}" type="datetime1">
              <a:rPr lang="he-IL"/>
              <a:pPr/>
              <a:t>כ"ג/אדר א/תשע"ו</a:t>
            </a:fld>
            <a:endParaRPr lang="he-IL" sz="90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r" rtl="1"/>
            <a:endParaRPr lang="he-IL" sz="90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r" latinLnBrk="0">
              <a:defRPr lang="he-IL" sz="900"/>
            </a:lvl1pPr>
          </a:lstStyle>
          <a:p>
            <a:pPr algn="ctr" rtl="1"/>
            <a:fld id="{FEA1243F-3000-4347-94A4-FBDEAD3122CB}" type="slidenum">
              <a:rPr lang="he-IL" sz="900"/>
              <a:pPr algn="ctr" rtl="1"/>
              <a:t>‹#›</a:t>
            </a:fld>
            <a:endParaRPr lang="he-IL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 lang="he-IL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r" rtl="1"/>
            <a:r>
              <a:rPr lang="he-IL"/>
              <a:t>לחץ כדי לערוך סגנון כותרת של תבנית בסיס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algn="r" rtl="1"/>
            <a:r>
              <a:rPr lang="he-IL" dirty="0"/>
              <a:t>לחץ כדי לערוך סגנונות טקסט של תבנית בסיס</a:t>
            </a:r>
          </a:p>
          <a:p>
            <a:pPr lvl="1" algn="r" rtl="1"/>
            <a:r>
              <a:rPr lang="he-IL" dirty="0"/>
              <a:t>רמה </a:t>
            </a:r>
            <a:r>
              <a:rPr lang="he-IL" dirty="0" err="1"/>
              <a:t>שניה</a:t>
            </a:r>
            <a:endParaRPr lang="he-IL" dirty="0"/>
          </a:p>
          <a:p>
            <a:pPr lvl="2" algn="r" rtl="1"/>
            <a:r>
              <a:rPr lang="he-IL" dirty="0"/>
              <a:t>רמה שלישית</a:t>
            </a:r>
          </a:p>
          <a:p>
            <a:pPr lvl="3" algn="r" rtl="1"/>
            <a:r>
              <a:rPr lang="he-IL" dirty="0"/>
              <a:t>רמה רביעית</a:t>
            </a:r>
          </a:p>
          <a:p>
            <a:pPr lvl="4" algn="r" rtl="1"/>
            <a:r>
              <a:rPr lang="he-IL" dirty="0"/>
              <a:t>רמה חמישית</a:t>
            </a:r>
          </a:p>
          <a:p>
            <a:pPr lvl="5" algn="r" rtl="1"/>
            <a:r>
              <a:rPr lang="he-IL" dirty="0"/>
              <a:t>רמה שישית</a:t>
            </a:r>
          </a:p>
          <a:p>
            <a:pPr lvl="6" algn="r" rtl="1"/>
            <a:r>
              <a:rPr lang="he-IL" dirty="0"/>
              <a:t>רמה שביעית</a:t>
            </a:r>
          </a:p>
          <a:p>
            <a:pPr lvl="7" algn="r" rtl="1"/>
            <a:r>
              <a:rPr lang="he-IL" dirty="0"/>
              <a:t>רמה שמינית</a:t>
            </a:r>
          </a:p>
          <a:p>
            <a:pPr lvl="8" algn="r" rtl="1"/>
            <a:r>
              <a:rPr lang="he-IL" dirty="0"/>
              <a:t>רמה תשיעית</a:t>
            </a:r>
          </a:p>
        </p:txBody>
      </p:sp>
      <p:sp>
        <p:nvSpPr>
          <p:cNvPr id="14" name="Rectangl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000" b="0">
                <a:solidFill>
                  <a:schemeClr val="tx1"/>
                </a:solidFill>
              </a:defRPr>
            </a:lvl1pPr>
          </a:lstStyle>
          <a:p>
            <a:fld id="{64072A0B-F28E-4A8A-BF94-4A452569ADAF}" type="datetime1">
              <a:rPr lang="he-IL"/>
              <a:pPr/>
              <a:t>כ"ג/אדר א/תשע"ו</a:t>
            </a:fld>
            <a:endParaRPr lang="he-IL" sz="1000" b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000">
                <a:solidFill>
                  <a:schemeClr val="tx1"/>
                </a:solidFill>
              </a:defRPr>
            </a:lvl1pPr>
          </a:lstStyle>
          <a:p>
            <a:pPr algn="r" rtl="1"/>
            <a:endParaRPr lang="he-IL" sz="100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he-IL" sz="1200">
                <a:solidFill>
                  <a:schemeClr val="tx1"/>
                </a:solidFill>
              </a:defRPr>
            </a:lvl1pPr>
          </a:lstStyle>
          <a:p>
            <a:pPr algn="ctr" rtl="1"/>
            <a:fld id="{49598980-D22C-4904-9F8F-3DB09B2ECD84}" type="slidenum">
              <a:rPr lang="he-IL" sz="1200">
                <a:solidFill>
                  <a:schemeClr val="tx1"/>
                </a:solidFill>
              </a:rPr>
              <a:pPr algn="ctr" rtl="1"/>
              <a:t>‹#›</a:t>
            </a:fld>
            <a:endParaRPr lang="he-IL" sz="1200">
              <a:solidFill>
                <a:schemeClr val="tx1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marL="484632" algn="r" rtl="1" eaLnBrk="1" latinLnBrk="0" hangingPunct="1">
        <a:spcBef>
          <a:spcPct val="0"/>
        </a:spcBef>
        <a:buNone/>
        <a:defRPr lang="he-IL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lang="he-IL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 pitchFamily="34" charset="0"/>
        <a:buChar char="‹"/>
        <a:defRPr lang="he-IL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lang="he-IL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lang="he-IL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lang="he-IL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hangingPunct="1">
        <a:defRPr lang="he-IL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79135" cy="1428575"/>
          </a:xfrm>
        </p:spPr>
        <p:txBody>
          <a:bodyPr>
            <a:normAutofit/>
          </a:bodyPr>
          <a:lstStyle/>
          <a:p>
            <a:pPr algn="ctr"/>
            <a:r>
              <a:rPr lang="he-IL" dirty="0" smtClean="0"/>
              <a:t>בקרת </a:t>
            </a:r>
            <a:r>
              <a:rPr lang="he-IL" dirty="0"/>
              <a:t>איכות ברפואת </a:t>
            </a:r>
            <a:r>
              <a:rPr lang="he-IL" dirty="0" smtClean="0"/>
              <a:t>נשים: </a:t>
            </a:r>
            <a:r>
              <a:rPr lang="en-US" dirty="0" smtClean="0"/>
              <a:t>IVF</a:t>
            </a:r>
            <a:r>
              <a:rPr lang="he-IL" dirty="0" smtClean="0"/>
              <a:t/>
            </a:r>
            <a:br>
              <a:rPr lang="he-IL" dirty="0" smtClean="0"/>
            </a:br>
            <a:r>
              <a:rPr lang="he-IL" sz="2400" dirty="0" smtClean="0"/>
              <a:t>כנס רפואת נשים, ים המלח, מארס 2016</a:t>
            </a:r>
            <a:endParaRPr lang="he-IL" sz="2400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684363" y="1844824"/>
            <a:ext cx="5845496" cy="675456"/>
          </a:xfrm>
        </p:spPr>
        <p:txBody>
          <a:bodyPr/>
          <a:lstStyle/>
          <a:p>
            <a:r>
              <a:rPr lang="he-IL" dirty="0"/>
              <a:t>שחר </a:t>
            </a:r>
            <a:r>
              <a:rPr lang="he-IL" dirty="0" smtClean="0"/>
              <a:t>קול, רופא נשים מחוזי, מחוז צפון.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835" y="2636912"/>
            <a:ext cx="4968552" cy="3905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מסד נתונים </a:t>
            </a:r>
            <a:r>
              <a:rPr lang="en-US" dirty="0" smtClean="0"/>
              <a:t>IVF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מנוהל על ידי מכון גרטנר מ- 2013</a:t>
            </a:r>
            <a:endParaRPr lang="he-IL" dirty="0"/>
          </a:p>
          <a:p>
            <a:r>
              <a:rPr lang="he-IL" dirty="0" smtClean="0"/>
              <a:t>מסד נתוני טיפולי פוריות של מכבי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068960"/>
            <a:ext cx="8117308" cy="19542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1645" y="5312748"/>
            <a:ext cx="407515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/>
              <a:t>עליה של 50% במספר מחזורי הטיפול</a:t>
            </a:r>
          </a:p>
          <a:p>
            <a:r>
              <a:rPr lang="he-IL" dirty="0" smtClean="0"/>
              <a:t>ירידה בשיעור לידות חי 18.9%        14.9%</a:t>
            </a:r>
            <a:endParaRPr lang="he-IL" dirty="0"/>
          </a:p>
        </p:txBody>
      </p:sp>
      <p:cxnSp>
        <p:nvCxnSpPr>
          <p:cNvPr id="7" name="מחבר חץ ישר 6"/>
          <p:cNvCxnSpPr/>
          <p:nvPr/>
        </p:nvCxnSpPr>
        <p:spPr>
          <a:xfrm flipH="1">
            <a:off x="5508104" y="5733256"/>
            <a:ext cx="2880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7080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584" y="855366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performed, number of live births achieved from these treatments,  and success rate by year.</a:t>
            </a:r>
            <a:endParaRPr kumimoji="0" lang="en-US" altLang="he-I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טבלה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70442"/>
              </p:ext>
            </p:extLst>
          </p:nvPr>
        </p:nvGraphicFramePr>
        <p:xfrm>
          <a:off x="1043611" y="1988840"/>
          <a:ext cx="6408710" cy="388843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66052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Success rate [%]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live births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treatments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patients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1,182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6,242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4,061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1,295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7,041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4,410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1,356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8,336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4,867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1,384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9,297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5,282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1,429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9,751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5,479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1,438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9,314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5,375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1,386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8,455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5,360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1,238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8,623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5,577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5865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10,708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67,059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40,411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Total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038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55776" y="1196752"/>
            <a:ext cx="38884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age of IVF patients, by year</a:t>
            </a:r>
            <a:endParaRPr kumimoji="0" lang="en-US" altLang="he-I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טבלה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360442"/>
              </p:ext>
            </p:extLst>
          </p:nvPr>
        </p:nvGraphicFramePr>
        <p:xfrm>
          <a:off x="1187624" y="1988839"/>
          <a:ext cx="6480719" cy="3175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4175"/>
                <a:gridCol w="1377994"/>
                <a:gridCol w="1889275"/>
                <a:gridCol w="1889275"/>
              </a:tblGrid>
              <a:tr h="648073"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Mean age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treatments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Mean age at first treatment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35.13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6,242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7,041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2009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35.94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8,336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34.47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36.23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9,297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36.24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9,751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34.29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36.65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9,314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34.90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36.77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8,455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34.79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37.06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8,623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35.32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91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Total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36.25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67,059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34.52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8895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557535"/>
            <a:ext cx="74168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e-I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rates for women ≥40 year old age group, by year and age</a:t>
            </a:r>
            <a:endParaRPr kumimoji="0" lang="en-US" altLang="he-I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טבלה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42082"/>
              </p:ext>
            </p:extLst>
          </p:nvPr>
        </p:nvGraphicFramePr>
        <p:xfrm>
          <a:off x="611564" y="1268758"/>
          <a:ext cx="6336700" cy="25202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8147"/>
                <a:gridCol w="949063"/>
                <a:gridCol w="1789099"/>
                <a:gridCol w="1113308"/>
                <a:gridCol w="1457083"/>
              </a:tblGrid>
              <a:tr h="831737"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Age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treatments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live births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Success rate </a:t>
                      </a:r>
                      <a:r>
                        <a:rPr lang="en-US" sz="1600" dirty="0" smtClean="0">
                          <a:effectLst/>
                        </a:rPr>
                        <a:t> [%]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rowSpan="6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3,204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660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716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555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3.8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1424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537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טבלה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071021"/>
              </p:ext>
            </p:extLst>
          </p:nvPr>
        </p:nvGraphicFramePr>
        <p:xfrm>
          <a:off x="611563" y="3933056"/>
          <a:ext cx="6336701" cy="203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7494"/>
                <a:gridCol w="935282"/>
                <a:gridCol w="1664388"/>
                <a:gridCol w="1186330"/>
                <a:gridCol w="1433207"/>
              </a:tblGrid>
              <a:tr h="338440">
                <a:tc rowSpan="6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2014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Total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3,648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844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781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844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855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844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759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5.7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844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702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4.0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3844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551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650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547664" y="692696"/>
            <a:ext cx="6102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rate, by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year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medical center (only medical centers with ≥100 cycles per given year were included)</a:t>
            </a:r>
            <a:endParaRPr lang="he-IL" dirty="0"/>
          </a:p>
        </p:txBody>
      </p:sp>
      <p:graphicFrame>
        <p:nvGraphicFramePr>
          <p:cNvPr id="4" name="טבלה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312935"/>
              </p:ext>
            </p:extLst>
          </p:nvPr>
        </p:nvGraphicFramePr>
        <p:xfrm>
          <a:off x="395535" y="1721441"/>
          <a:ext cx="7920881" cy="34357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214"/>
                <a:gridCol w="1412285"/>
                <a:gridCol w="1451343"/>
                <a:gridCol w="1089679"/>
                <a:gridCol w="1144162"/>
                <a:gridCol w="446302"/>
                <a:gridCol w="802964"/>
                <a:gridCol w="514932"/>
              </a:tblGrid>
              <a:tr h="515453"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Year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Medical center*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treatments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live births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Success [%]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 gridSpan="3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95% CI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243358">
                <a:tc rowSpan="12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9,751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1,429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561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673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1,958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3,908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22.0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303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5.9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  <a:tr h="243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21.8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28.0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424" marR="6242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0696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טבלה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34766"/>
              </p:ext>
            </p:extLst>
          </p:nvPr>
        </p:nvGraphicFramePr>
        <p:xfrm>
          <a:off x="755575" y="1484782"/>
          <a:ext cx="7632850" cy="3888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59"/>
                <a:gridCol w="1118606"/>
                <a:gridCol w="1119485"/>
                <a:gridCol w="1119485"/>
                <a:gridCol w="1000167"/>
                <a:gridCol w="746616"/>
                <a:gridCol w="746616"/>
                <a:gridCol w="746616"/>
              </a:tblGrid>
              <a:tr h="299110">
                <a:tc rowSpan="13">
                  <a:txBody>
                    <a:bodyPr/>
                    <a:lstStyle/>
                    <a:p>
                      <a:pPr marL="457200"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8,623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1,238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1,136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459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1,957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352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2,877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347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22.3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195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20.2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14.3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9.9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6.3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99110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מלבן 2"/>
          <p:cNvSpPr/>
          <p:nvPr/>
        </p:nvSpPr>
        <p:spPr>
          <a:xfrm>
            <a:off x="2051720" y="25627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rtl="0"/>
            <a:r>
              <a:rPr lang="en-US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IVF treatments and success rate, by year and medical center (only medical centers with ≥100 cycles per given year were included)</a:t>
            </a:r>
            <a:endParaRPr lang="he-I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306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619672" y="62068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IVF </a:t>
            </a:r>
            <a:r>
              <a:rPr lang="en-US" dirty="0"/>
              <a:t>Treatments distribution between public and private medical centers, by year for 2007-2014</a:t>
            </a:r>
            <a:endParaRPr lang="he-IL" dirty="0"/>
          </a:p>
        </p:txBody>
      </p:sp>
      <p:graphicFrame>
        <p:nvGraphicFramePr>
          <p:cNvPr id="3" name="תרשים 2"/>
          <p:cNvGraphicFramePr/>
          <p:nvPr>
            <p:extLst>
              <p:ext uri="{D42A27DB-BD31-4B8C-83A1-F6EECF244321}">
                <p14:modId xmlns:p14="http://schemas.microsoft.com/office/powerpoint/2010/main" val="2694110342"/>
              </p:ext>
            </p:extLst>
          </p:nvPr>
        </p:nvGraphicFramePr>
        <p:xfrm>
          <a:off x="1043608" y="1700808"/>
          <a:ext cx="648072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2705" y="6021288"/>
            <a:ext cx="686598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/>
              <a:t>ב – 8 השנים הייתה עליה של 9% ב"צבורי", לעומת עליה של 56% ב"פרטי".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616269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3752" y="260648"/>
            <a:ext cx="9036496" cy="1399032"/>
          </a:xfrm>
        </p:spPr>
        <p:txBody>
          <a:bodyPr/>
          <a:lstStyle/>
          <a:p>
            <a:r>
              <a:rPr lang="he-IL" dirty="0" smtClean="0"/>
              <a:t>פעילות מרכז אישורי פריון 9 חודשים אחרונים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e-IL" sz="3200" dirty="0" smtClean="0">
                <a:latin typeface="Calibri" panose="020F0502020204030204" pitchFamily="34" charset="0"/>
              </a:rPr>
              <a:t>סה"כ </a:t>
            </a:r>
            <a:r>
              <a:rPr lang="he-IL" sz="3200" dirty="0">
                <a:latin typeface="Calibri" panose="020F0502020204030204" pitchFamily="34" charset="0"/>
              </a:rPr>
              <a:t>טיפולים – 22  אלף (</a:t>
            </a:r>
            <a:r>
              <a:rPr lang="he-IL" sz="2900" dirty="0">
                <a:latin typeface="Calibri" panose="020F0502020204030204" pitchFamily="34" charset="0"/>
              </a:rPr>
              <a:t>כל קודי הפריון </a:t>
            </a:r>
            <a:r>
              <a:rPr lang="he-IL" sz="2900" dirty="0" smtClean="0">
                <a:latin typeface="Calibri" panose="020F0502020204030204" pitchFamily="34" charset="0"/>
              </a:rPr>
              <a:t>כולל  שימור, </a:t>
            </a:r>
            <a:r>
              <a:rPr lang="he-IL" sz="2900" dirty="0">
                <a:latin typeface="Calibri" panose="020F0502020204030204" pitchFamily="34" charset="0"/>
              </a:rPr>
              <a:t> </a:t>
            </a:r>
            <a:r>
              <a:rPr lang="en-US" sz="2900" dirty="0">
                <a:latin typeface="Calibri" panose="020F0502020204030204" pitchFamily="34" charset="0"/>
              </a:rPr>
              <a:t>PGD</a:t>
            </a:r>
            <a:r>
              <a:rPr lang="en-US" sz="2900" dirty="0">
                <a:latin typeface="Calibri" panose="020F0502020204030204" pitchFamily="34" charset="0"/>
                <a:cs typeface="Arial" panose="020B0604020202020204" pitchFamily="34" charset="0"/>
              </a:rPr>
              <a:t>,  </a:t>
            </a:r>
            <a:r>
              <a:rPr lang="en-US" sz="2900" dirty="0" smtClean="0">
                <a:latin typeface="Calibri" panose="020F0502020204030204" pitchFamily="34" charset="0"/>
              </a:rPr>
              <a:t>TESA</a:t>
            </a:r>
            <a:r>
              <a:rPr lang="en-US" sz="2900" dirty="0" smtClean="0">
                <a:latin typeface="Calibri" panose="020F0502020204030204" pitchFamily="34" charset="0"/>
                <a:cs typeface="Arial" panose="020B0604020202020204" pitchFamily="34" charset="0"/>
              </a:rPr>
              <a:t>\</a:t>
            </a:r>
            <a:r>
              <a:rPr lang="en-US" sz="2900" dirty="0" smtClean="0">
                <a:latin typeface="Calibri" panose="020F0502020204030204" pitchFamily="34" charset="0"/>
              </a:rPr>
              <a:t>MESA</a:t>
            </a:r>
            <a:r>
              <a:rPr lang="he-IL" sz="3200" dirty="0" smtClean="0">
                <a:latin typeface="Calibri" panose="020F0502020204030204" pitchFamily="34" charset="0"/>
              </a:rPr>
              <a:t>)</a:t>
            </a:r>
            <a:endParaRPr lang="en-US" sz="3200" dirty="0">
              <a:latin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</a:endParaRPr>
          </a:p>
          <a:p>
            <a:r>
              <a:rPr lang="he-IL" sz="3200" dirty="0">
                <a:latin typeface="Calibri" panose="020F0502020204030204" pitchFamily="34" charset="0"/>
              </a:rPr>
              <a:t>הופקו  12,900 </a:t>
            </a:r>
            <a:r>
              <a:rPr lang="he-IL" sz="3200" dirty="0" smtClean="0">
                <a:latin typeface="Calibri" panose="020F0502020204030204" pitchFamily="34" charset="0"/>
              </a:rPr>
              <a:t>התחייבויות.</a:t>
            </a:r>
            <a:endParaRPr lang="he-IL" sz="3200" dirty="0">
              <a:latin typeface="Calibri" panose="020F0502020204030204" pitchFamily="34" charset="0"/>
            </a:endParaRPr>
          </a:p>
          <a:p>
            <a:pPr lvl="1"/>
            <a:r>
              <a:rPr lang="he-IL" sz="2800" dirty="0">
                <a:latin typeface="Calibri" panose="020F0502020204030204" pitchFamily="34" charset="0"/>
              </a:rPr>
              <a:t>עפ"י ת.ז.  הופקו  </a:t>
            </a:r>
            <a:r>
              <a:rPr lang="he-IL" sz="2800" dirty="0" smtClean="0">
                <a:latin typeface="Calibri" panose="020F0502020204030204" pitchFamily="34" charset="0"/>
              </a:rPr>
              <a:t>6,169 </a:t>
            </a:r>
            <a:r>
              <a:rPr lang="he-IL" sz="2800" dirty="0">
                <a:latin typeface="Calibri" panose="020F0502020204030204" pitchFamily="34" charset="0"/>
              </a:rPr>
              <a:t>התחייבויות</a:t>
            </a:r>
          </a:p>
          <a:p>
            <a:pPr lvl="1"/>
            <a:r>
              <a:rPr lang="he-IL" sz="2800" dirty="0">
                <a:latin typeface="Calibri" panose="020F0502020204030204" pitchFamily="34" charset="0"/>
              </a:rPr>
              <a:t>ממוצע גיל – </a:t>
            </a:r>
            <a:r>
              <a:rPr lang="he-IL" sz="2800" dirty="0" smtClean="0">
                <a:latin typeface="Calibri" panose="020F0502020204030204" pitchFamily="34" charset="0"/>
              </a:rPr>
              <a:t>36.7</a:t>
            </a:r>
            <a:r>
              <a:rPr lang="he-IL" sz="2800" dirty="0">
                <a:latin typeface="Calibri" panose="020F0502020204030204" pitchFamily="34" charset="0"/>
              </a:rPr>
              <a:t> </a:t>
            </a:r>
          </a:p>
          <a:p>
            <a:endParaRPr lang="he-IL" sz="3200" dirty="0">
              <a:latin typeface="Calibri" panose="020F0502020204030204" pitchFamily="34" charset="0"/>
            </a:endParaRPr>
          </a:p>
          <a:p>
            <a:r>
              <a:rPr lang="he-IL" sz="3200" dirty="0" smtClean="0">
                <a:latin typeface="Calibri" panose="020F0502020204030204" pitchFamily="34" charset="0"/>
              </a:rPr>
              <a:t>קודי</a:t>
            </a:r>
            <a:r>
              <a:rPr lang="en-US" sz="3200" dirty="0" smtClean="0">
                <a:latin typeface="Calibri" panose="020F0502020204030204" pitchFamily="34" charset="0"/>
              </a:rPr>
              <a:t>IVF</a:t>
            </a:r>
            <a:r>
              <a:rPr lang="en-US" sz="3200" dirty="0">
                <a:latin typeface="Calibri" panose="020F0502020204030204" pitchFamily="34" charset="0"/>
              </a:rPr>
              <a:t>   </a:t>
            </a:r>
            <a:r>
              <a:rPr lang="he-IL" sz="3200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e-IL" sz="3200" dirty="0" smtClean="0">
                <a:latin typeface="Calibri" panose="020F0502020204030204" pitchFamily="34" charset="0"/>
              </a:rPr>
              <a:t>בלבד </a:t>
            </a:r>
            <a:r>
              <a:rPr lang="he-IL" sz="3200" dirty="0">
                <a:latin typeface="Calibri" panose="020F0502020204030204" pitchFamily="34" charset="0"/>
              </a:rPr>
              <a:t>(כולל שלב ג')</a:t>
            </a:r>
          </a:p>
          <a:p>
            <a:pPr lvl="1"/>
            <a:r>
              <a:rPr lang="he-IL" sz="2800" dirty="0">
                <a:latin typeface="Calibri" panose="020F0502020204030204" pitchFamily="34" charset="0"/>
              </a:rPr>
              <a:t>הופקו  12,618 התחייבויות</a:t>
            </a:r>
          </a:p>
          <a:p>
            <a:pPr lvl="1"/>
            <a:r>
              <a:rPr lang="he-IL" sz="2800" dirty="0">
                <a:latin typeface="Calibri" panose="020F0502020204030204" pitchFamily="34" charset="0"/>
              </a:rPr>
              <a:t>לפי ת.ז. בלבד  </a:t>
            </a:r>
            <a:r>
              <a:rPr lang="he-IL" sz="2800" dirty="0" smtClean="0">
                <a:latin typeface="Calibri" panose="020F0502020204030204" pitchFamily="34" charset="0"/>
              </a:rPr>
              <a:t>6,056</a:t>
            </a:r>
            <a:endParaRPr lang="he-IL" sz="2800" dirty="0">
              <a:latin typeface="Calibri" panose="020F0502020204030204" pitchFamily="34" charset="0"/>
            </a:endParaRPr>
          </a:p>
          <a:p>
            <a:pPr marL="64008" indent="0">
              <a:buNone/>
            </a:pPr>
            <a:endParaRPr lang="he-IL" sz="3200" dirty="0">
              <a:latin typeface="Calibri" panose="020F0502020204030204" pitchFamily="34" charset="0"/>
            </a:endParaRPr>
          </a:p>
          <a:p>
            <a:r>
              <a:rPr lang="he-IL" sz="3200" dirty="0">
                <a:latin typeface="Calibri" panose="020F0502020204030204" pitchFamily="34" charset="0"/>
              </a:rPr>
              <a:t>דחייה –</a:t>
            </a:r>
          </a:p>
          <a:p>
            <a:pPr lvl="1"/>
            <a:r>
              <a:rPr lang="he-IL" sz="2800" dirty="0" smtClean="0">
                <a:latin typeface="Calibri" panose="020F0502020204030204" pitchFamily="34" charset="0"/>
              </a:rPr>
              <a:t>1,432 </a:t>
            </a:r>
            <a:r>
              <a:rPr lang="he-IL" sz="2800" dirty="0">
                <a:latin typeface="Calibri" panose="020F0502020204030204" pitchFamily="34" charset="0"/>
              </a:rPr>
              <a:t>התחייבויות שנדחו</a:t>
            </a:r>
          </a:p>
          <a:p>
            <a:pPr lvl="1"/>
            <a:r>
              <a:rPr lang="he-IL" sz="2800" dirty="0">
                <a:latin typeface="Calibri" panose="020F0502020204030204" pitchFamily="34" charset="0"/>
              </a:rPr>
              <a:t>960  </a:t>
            </a:r>
            <a:r>
              <a:rPr lang="he-IL" sz="2800" dirty="0" smtClean="0">
                <a:latin typeface="Calibri" panose="020F0502020204030204" pitchFamily="34" charset="0"/>
              </a:rPr>
              <a:t>לפי ת.ז</a:t>
            </a:r>
            <a:r>
              <a:rPr lang="he-IL" sz="2800" dirty="0">
                <a:latin typeface="Calibri" panose="020F0502020204030204" pitchFamily="34" charset="0"/>
              </a:rPr>
              <a:t>.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0804591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משמעות כלכלית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הוצאה על טיפול רפואי בנשים במכבי: 5.4% פוריות, 3.5% סכרת, 5.9% מחלות לב וכלי דם.</a:t>
            </a:r>
          </a:p>
          <a:p>
            <a:r>
              <a:rPr lang="he-IL" dirty="0" smtClean="0"/>
              <a:t>בשנים 2011 – 2014 בוצעו 2,203 טיפולים בנשים בגיל 44:</a:t>
            </a:r>
            <a:r>
              <a:rPr lang="en-US" dirty="0" smtClean="0"/>
              <a:t> </a:t>
            </a:r>
            <a:r>
              <a:rPr lang="he-IL" dirty="0" smtClean="0"/>
              <a:t>הוצאה של 26,436,000 ₪ (ללא תרופות).</a:t>
            </a:r>
          </a:p>
          <a:p>
            <a:r>
              <a:rPr lang="he-IL" dirty="0" smtClean="0"/>
              <a:t>היו 35 לידות, עלות כל לידה 755,314 ₪.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5629620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IVF</a:t>
            </a:r>
            <a:r>
              <a:rPr lang="he-IL" dirty="0" smtClean="0"/>
              <a:t>: רפואה או זכות חברתית?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מדיניות טיפולי </a:t>
            </a:r>
            <a:r>
              <a:rPr lang="en-US" dirty="0" smtClean="0"/>
              <a:t>IVF</a:t>
            </a:r>
            <a:r>
              <a:rPr lang="he-IL" dirty="0" smtClean="0"/>
              <a:t> בישראל העבירה הנושא מהמגרש הרפואי (כולל הוריות והוריות נגד), למגרש של זכות סוציאלית, תלוית-גיל (45).</a:t>
            </a:r>
          </a:p>
          <a:p>
            <a:r>
              <a:rPr lang="he-IL" dirty="0" smtClean="0"/>
              <a:t>ניתנים טיפולים רבים חסרי תוחלת (סיכוי ללידת חי פחות מ – 1%) מידי שנה.</a:t>
            </a:r>
          </a:p>
          <a:p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val="10826403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effectLst/>
              </a:rPr>
              <a:t>חשיבות ניטור מדדי איכות קליניים</a:t>
            </a:r>
            <a:r>
              <a:rPr lang="he-IL" dirty="0" smtClean="0"/>
              <a:t/>
            </a:r>
            <a:br>
              <a:rPr lang="he-IL" dirty="0" smtClean="0"/>
            </a:br>
            <a:r>
              <a:rPr lang="he-IL" sz="2400" dirty="0" smtClean="0">
                <a:effectLst/>
              </a:rPr>
              <a:t>(מתוך אתר משרד הבריאות) </a:t>
            </a:r>
            <a:endParaRPr lang="he-IL" sz="2400" dirty="0">
              <a:effectLst/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שיפור איכות ברמה הלאומית.</a:t>
            </a:r>
          </a:p>
          <a:p>
            <a:r>
              <a:rPr lang="he-IL" dirty="0" smtClean="0"/>
              <a:t>מיצוב המערכת ברף מצוינות.</a:t>
            </a:r>
          </a:p>
          <a:p>
            <a:r>
              <a:rPr lang="he-IL" dirty="0" smtClean="0"/>
              <a:t>הגדרת יעדים ברורים.</a:t>
            </a:r>
          </a:p>
          <a:p>
            <a:r>
              <a:rPr lang="he-IL" dirty="0" smtClean="0"/>
              <a:t>מדד איכות מבטא באופן כמותי טיב הטיפול ותוצאותיו.</a:t>
            </a:r>
          </a:p>
          <a:p>
            <a:r>
              <a:rPr lang="he-IL" dirty="0" smtClean="0"/>
              <a:t>משתנה אובייקטיבי שניתן לכימות ומדידה חוזרת.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51548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IVF</a:t>
            </a:r>
            <a:r>
              <a:rPr lang="he-IL" dirty="0" smtClean="0"/>
              <a:t> : זכות או רפואה, דבר בית המשפט</a:t>
            </a:r>
            <a:br>
              <a:rPr lang="he-IL" dirty="0" smtClean="0"/>
            </a:br>
            <a:r>
              <a:rPr lang="he-IL" sz="1800" dirty="0" smtClean="0"/>
              <a:t>(בית משפט לעבודה, תל אביב, 2014)</a:t>
            </a:r>
            <a:endParaRPr lang="he-IL" sz="1800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4008" indent="0">
              <a:buNone/>
            </a:pPr>
            <a:r>
              <a:rPr lang="he-IL" dirty="0"/>
              <a:t>הפרשה עסקה באישה רווקה כבת 44 שבמשך כשלוש שנים עברה 12 טיפולי הפריה כושלים.</a:t>
            </a:r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 smtClean="0"/>
              <a:t>אחרי </a:t>
            </a:r>
            <a:r>
              <a:rPr lang="he-IL" dirty="0"/>
              <a:t>12 ניסיונות כושלים דחתה "מאוחדת" בקשה של אישה לטיפול נוסף, בין השאר מנימוקים תקציביים. </a:t>
            </a:r>
            <a:endParaRPr lang="he-IL" dirty="0" smtClean="0"/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 smtClean="0"/>
              <a:t>בתביעה </a:t>
            </a:r>
            <a:r>
              <a:rPr lang="he-IL" dirty="0"/>
              <a:t>שהגישה נגד הקופה </a:t>
            </a:r>
            <a:r>
              <a:rPr lang="he-IL" dirty="0" smtClean="0"/>
              <a:t>המטופלת </a:t>
            </a:r>
            <a:r>
              <a:rPr lang="he-IL" dirty="0"/>
              <a:t>טענה שעד גיל 45 מגיעים לה טיפולי הפריה ללא הגבלה. </a:t>
            </a:r>
            <a:endParaRPr lang="he-IL" dirty="0" smtClean="0"/>
          </a:p>
          <a:p>
            <a:pPr marL="64008" indent="0">
              <a:buNone/>
            </a:pPr>
            <a:endParaRPr lang="he-IL" dirty="0" smtClean="0"/>
          </a:p>
          <a:p>
            <a:pPr marL="64008" indent="0">
              <a:buNone/>
            </a:pPr>
            <a:r>
              <a:rPr lang="he-IL" dirty="0"/>
              <a:t>השופטת הורתה לקופה לאשר לתובעת טיפול הפריה נוסף, וחייבה אותה בהוצאות משפט ושכר טרחת עו"ד של 5,000 שקל. בית המשפט העניק משקל רב יותר לזכות התובעת לטיפולי הפריה ברוח </a:t>
            </a:r>
            <a:r>
              <a:rPr lang="he-IL" b="1" u="sng" dirty="0"/>
              <a:t>זכויות</a:t>
            </a:r>
            <a:r>
              <a:rPr lang="he-IL" dirty="0"/>
              <a:t> </a:t>
            </a:r>
            <a:r>
              <a:rPr lang="he-IL" dirty="0" smtClean="0"/>
              <a:t>האדם.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67087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סיכום: מגמות עיקריות בשנים שנסקרו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e-IL" dirty="0" smtClean="0"/>
              <a:t>התייצבות במספר הטיפולים.</a:t>
            </a:r>
          </a:p>
          <a:p>
            <a:r>
              <a:rPr lang="he-IL" dirty="0" smtClean="0"/>
              <a:t>עליה משמעותית בגיל הממוצע.</a:t>
            </a:r>
          </a:p>
          <a:p>
            <a:r>
              <a:rPr lang="he-IL" dirty="0" smtClean="0"/>
              <a:t>עליה משמעותית (14%+) בטיפולים בקרב נשים מעל גיל 40.</a:t>
            </a:r>
          </a:p>
          <a:p>
            <a:r>
              <a:rPr lang="he-IL" dirty="0" smtClean="0"/>
              <a:t>אחוז הצלחה נמוך יחסית למקובל בעולם.</a:t>
            </a:r>
          </a:p>
          <a:p>
            <a:r>
              <a:rPr lang="he-IL" dirty="0" smtClean="0"/>
              <a:t>טיפולים חסרי-תוחלת רבים.</a:t>
            </a:r>
          </a:p>
          <a:p>
            <a:r>
              <a:rPr lang="he-IL" dirty="0" smtClean="0"/>
              <a:t>רוב הטיפולים ב"פרטי".</a:t>
            </a:r>
          </a:p>
          <a:p>
            <a:r>
              <a:rPr lang="he-IL" dirty="0" smtClean="0"/>
              <a:t>פערים גדולים בין בתי החולים השונים.</a:t>
            </a:r>
          </a:p>
          <a:p>
            <a:r>
              <a:rPr lang="he-IL" dirty="0" smtClean="0"/>
              <a:t>טיפול רפואי או זכות חברתית?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13523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540544" y="776289"/>
            <a:ext cx="8062912" cy="564480"/>
          </a:xfrm>
        </p:spPr>
        <p:txBody>
          <a:bodyPr>
            <a:normAutofit fontScale="90000"/>
          </a:bodyPr>
          <a:lstStyle/>
          <a:p>
            <a:r>
              <a:rPr lang="he-IL" dirty="0" smtClean="0"/>
              <a:t>הבעיה:</a:t>
            </a:r>
            <a:endParaRPr lang="he-IL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540544" y="3516809"/>
            <a:ext cx="8062912" cy="576064"/>
          </a:xfrm>
        </p:spPr>
        <p:txBody>
          <a:bodyPr/>
          <a:lstStyle/>
          <a:p>
            <a:r>
              <a:rPr lang="he-IL" dirty="0" smtClean="0">
                <a:solidFill>
                  <a:srgbClr val="FF5050"/>
                </a:solidFill>
              </a:rPr>
              <a:t>המדד: </a:t>
            </a:r>
            <a:r>
              <a:rPr lang="he-IL" dirty="0" smtClean="0"/>
              <a:t>שיעור לידות חי במחזור טיפול "אופטימלי"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09838"/>
            <a:ext cx="8431087" cy="1790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889" y="4509120"/>
            <a:ext cx="8872364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 smtClean="0"/>
              <a:t>מחזור אופטימלי = גיל האישה עד 35, מחזור טיפול ראשון או שני, מחזור טיפול טרי, החזרה של עד</a:t>
            </a:r>
          </a:p>
          <a:p>
            <a:r>
              <a:rPr lang="he-IL" dirty="0" smtClean="0"/>
              <a:t>שני עוברים כאשר זמינים יותר משניים, לא כולל מחזורים מיוחדים: </a:t>
            </a:r>
            <a:r>
              <a:rPr lang="en-US" dirty="0" smtClean="0"/>
              <a:t>TESE</a:t>
            </a:r>
            <a:r>
              <a:rPr lang="he-IL" dirty="0" smtClean="0"/>
              <a:t>, </a:t>
            </a:r>
            <a:r>
              <a:rPr lang="en-US" dirty="0" smtClean="0"/>
              <a:t>PGD</a:t>
            </a:r>
            <a:r>
              <a:rPr lang="he-IL" dirty="0" smtClean="0"/>
              <a:t>, </a:t>
            </a:r>
            <a:r>
              <a:rPr lang="en-US" dirty="0" smtClean="0"/>
              <a:t>IVM</a:t>
            </a:r>
            <a:r>
              <a:rPr lang="he-IL" dirty="0" smtClean="0"/>
              <a:t>, תרומת ביציות</a:t>
            </a:r>
          </a:p>
          <a:p>
            <a:r>
              <a:rPr lang="he-IL" dirty="0" smtClean="0"/>
              <a:t>פונדקאות.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490231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 smtClean="0"/>
              <a:t>הצלחה לפי גיל (2014) </a:t>
            </a:r>
            <a:endParaRPr lang="he-IL" dirty="0"/>
          </a:p>
        </p:txBody>
      </p:sp>
      <p:pic>
        <p:nvPicPr>
          <p:cNvPr id="6" name="מציין מיקום תוכן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9852" y="2420888"/>
            <a:ext cx="5795715" cy="2575121"/>
          </a:xfrm>
          <a:prstGeom prst="rect">
            <a:avLst/>
          </a:prstGeom>
        </p:spPr>
      </p:pic>
      <p:sp>
        <p:nvSpPr>
          <p:cNvPr id="7" name="מלבן 6"/>
          <p:cNvSpPr/>
          <p:nvPr/>
        </p:nvSpPr>
        <p:spPr>
          <a:xfrm>
            <a:off x="1763688" y="1978607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e-IL" sz="2400" dirty="0">
                <a:solidFill>
                  <a:srgbClr val="FFFF00"/>
                </a:solidFill>
                <a:latin typeface="Arial" panose="020B0604020202020204" pitchFamily="34" charset="0"/>
              </a:rPr>
              <a:t>מספר </a:t>
            </a:r>
            <a:r>
              <a:rPr lang="he-IL" sz="2400" dirty="0" smtClean="0">
                <a:solidFill>
                  <a:srgbClr val="FFFF00"/>
                </a:solidFill>
                <a:latin typeface="Arial" panose="020B0604020202020204" pitchFamily="34" charset="0"/>
              </a:rPr>
              <a:t>טיפולים  </a:t>
            </a:r>
            <a:r>
              <a:rPr lang="he-IL" sz="2400" dirty="0" smtClean="0"/>
              <a:t> </a:t>
            </a:r>
            <a:r>
              <a:rPr lang="he-IL" sz="2400" dirty="0">
                <a:solidFill>
                  <a:srgbClr val="FFFF00"/>
                </a:solidFill>
                <a:latin typeface="Arial" panose="020B0604020202020204" pitchFamily="34" charset="0"/>
              </a:rPr>
              <a:t>מספר לידות</a:t>
            </a:r>
            <a:r>
              <a:rPr lang="he-IL" sz="2400" dirty="0"/>
              <a:t> </a:t>
            </a:r>
            <a:r>
              <a:rPr lang="he-IL" sz="2400" dirty="0" smtClean="0"/>
              <a:t>  </a:t>
            </a:r>
            <a:r>
              <a:rPr lang="he-IL" sz="2400" dirty="0" smtClean="0">
                <a:solidFill>
                  <a:srgbClr val="FFFF00"/>
                </a:solidFill>
                <a:latin typeface="Arial" panose="020B0604020202020204" pitchFamily="34" charset="0"/>
              </a:rPr>
              <a:t>% </a:t>
            </a:r>
            <a:r>
              <a:rPr lang="he-IL" sz="2400" dirty="0">
                <a:solidFill>
                  <a:srgbClr val="FFFF00"/>
                </a:solidFill>
                <a:latin typeface="Arial" panose="020B0604020202020204" pitchFamily="34" charset="0"/>
              </a:rPr>
              <a:t>הצלחה</a:t>
            </a:r>
            <a:r>
              <a:rPr lang="he-IL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8960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איך להצטיין במדד?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החזר "טרי" כי מחזור הפשרה לא נכלל במדד.</a:t>
            </a:r>
          </a:p>
          <a:p>
            <a:pPr marL="64008" indent="0">
              <a:buNone/>
            </a:pPr>
            <a:r>
              <a:rPr lang="he-IL" dirty="0" smtClean="0"/>
              <a:t>מה אומרת הספרות?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49302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 smtClean="0">
                <a:solidFill>
                  <a:schemeClr val="accent3">
                    <a:lumMod val="75000"/>
                  </a:schemeClr>
                </a:solidFill>
              </a:rPr>
              <a:t>שיקולים בעד להקפיא </a:t>
            </a:r>
            <a:r>
              <a:rPr lang="he-IL" dirty="0" err="1" smtClean="0">
                <a:solidFill>
                  <a:schemeClr val="accent3">
                    <a:lumMod val="75000"/>
                  </a:schemeClr>
                </a:solidFill>
              </a:rPr>
              <a:t>הכל</a:t>
            </a:r>
            <a:endParaRPr lang="he-IL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2004444"/>
            <a:ext cx="8147248" cy="1928612"/>
          </a:xfrm>
        </p:spPr>
        <p:txBody>
          <a:bodyPr>
            <a:noAutofit/>
          </a:bodyPr>
          <a:lstStyle/>
          <a:p>
            <a:r>
              <a:rPr lang="he-IL" sz="2000" dirty="0"/>
              <a:t>יותר הריונות: לאחר גירוי שחלות יכולת ההשרשה של רירית הרחם נפגמת.</a:t>
            </a:r>
          </a:p>
          <a:p>
            <a:r>
              <a:rPr lang="he-IL" sz="2000" dirty="0"/>
              <a:t>תוצאות מיילדותיות </a:t>
            </a:r>
            <a:r>
              <a:rPr lang="he-IL" sz="2000" dirty="0">
                <a:solidFill>
                  <a:srgbClr val="FFC000"/>
                </a:solidFill>
              </a:rPr>
              <a:t>טובות</a:t>
            </a:r>
            <a:r>
              <a:rPr lang="he-IL" sz="2000" dirty="0"/>
              <a:t> יותר, אולי בגלל תהליך השרשה פיזיולוגי יותר.</a:t>
            </a:r>
          </a:p>
          <a:p>
            <a:r>
              <a:rPr lang="he-IL" sz="2000" dirty="0"/>
              <a:t>פחות הריונות חוץ רחמיים</a:t>
            </a:r>
            <a:r>
              <a:rPr lang="he-IL" sz="2000" dirty="0" smtClean="0"/>
              <a:t>.</a:t>
            </a:r>
          </a:p>
          <a:p>
            <a:r>
              <a:rPr lang="he-IL" sz="2000" dirty="0" smtClean="0"/>
              <a:t>שיפורים טכנולוגיים באיכות ההקפאה: זיגוג.</a:t>
            </a:r>
          </a:p>
          <a:p>
            <a:r>
              <a:rPr lang="he-IL" sz="2000" dirty="0" smtClean="0"/>
              <a:t>הכנסת טכנולוגיות גנטיות חדשניות: </a:t>
            </a:r>
            <a:r>
              <a:rPr lang="en-US" sz="2000" dirty="0" smtClean="0"/>
              <a:t> PGS</a:t>
            </a:r>
            <a:endParaRPr lang="he-IL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534851" y="4926761"/>
            <a:ext cx="140647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350" dirty="0"/>
              <a:t>Roque et al 2015</a:t>
            </a:r>
          </a:p>
          <a:p>
            <a:r>
              <a:rPr lang="en-US" sz="1350" dirty="0" err="1"/>
              <a:t>Londra</a:t>
            </a:r>
            <a:r>
              <a:rPr lang="en-US" sz="1350" dirty="0"/>
              <a:t> et al 2015</a:t>
            </a:r>
          </a:p>
          <a:p>
            <a:r>
              <a:rPr lang="en-US" sz="1350" dirty="0" err="1"/>
              <a:t>Bloise</a:t>
            </a:r>
            <a:r>
              <a:rPr lang="en-US" sz="1350" dirty="0"/>
              <a:t> et al 2014</a:t>
            </a:r>
          </a:p>
          <a:p>
            <a:r>
              <a:rPr lang="en-US" sz="1350" dirty="0" err="1"/>
              <a:t>Ishiara</a:t>
            </a:r>
            <a:r>
              <a:rPr lang="en-US" sz="1350" dirty="0"/>
              <a:t> et al 2014</a:t>
            </a:r>
            <a:endParaRPr lang="he-IL" sz="1350" dirty="0"/>
          </a:p>
        </p:txBody>
      </p:sp>
    </p:spTree>
    <p:extLst>
      <p:ext uri="{BB962C8B-B14F-4D97-AF65-F5344CB8AC3E}">
        <p14:creationId xmlns:p14="http://schemas.microsoft.com/office/powerpoint/2010/main" val="3948016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סכנות המדד שהוצע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נטייה להחזיר יותר עוברים: עליה בהריונות מרובי עוברים.</a:t>
            </a:r>
          </a:p>
          <a:p>
            <a:r>
              <a:rPr lang="he-IL" dirty="0" smtClean="0"/>
              <a:t>נטייה להחזיר עוברים טריים במצבים של סיכון גבוה לגירוי יתר שחלתי.</a:t>
            </a:r>
          </a:p>
          <a:p>
            <a:r>
              <a:rPr lang="he-IL" dirty="0" smtClean="0"/>
              <a:t>הטכנולוגיה מתקדמת, וכבר כיום המדד הוא מיושן... והרי מדד נקבע לשנים רבות...</a:t>
            </a:r>
          </a:p>
          <a:p>
            <a:pPr marL="64008" indent="0">
              <a:buNone/>
            </a:pP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668363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מדד שעשוי לטפל בבעיה העיקרית: ריבוי טיפולים חסרי תוחלת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מחזורי טיפול שלא הגיעו לשאיבת ביציות.</a:t>
            </a:r>
          </a:p>
          <a:p>
            <a:r>
              <a:rPr lang="he-IL" dirty="0" smtClean="0"/>
              <a:t>מחזורי טיפול בהם לא נשאבו כלל ביציות.</a:t>
            </a:r>
          </a:p>
          <a:p>
            <a:r>
              <a:rPr lang="he-IL" dirty="0" smtClean="0"/>
              <a:t>מחזורי טיפול בהם נשאבה ביצית אחת בלבד.</a:t>
            </a:r>
          </a:p>
          <a:p>
            <a:r>
              <a:rPr lang="he-IL" dirty="0" smtClean="0"/>
              <a:t>מחזורי טיפול שלא הניבו עוברים ראויים להחזרה לרחם.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133528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לסיכום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כדי לשפר איכות טיפולי פוריות בישראל יש צורך ב:</a:t>
            </a:r>
          </a:p>
          <a:p>
            <a:pPr lvl="1"/>
            <a:r>
              <a:rPr lang="he-IL" dirty="0" smtClean="0"/>
              <a:t>רשם פריון ארצי יעיל ואמין.</a:t>
            </a:r>
          </a:p>
          <a:p>
            <a:pPr lvl="1"/>
            <a:r>
              <a:rPr lang="he-IL" dirty="0" smtClean="0"/>
              <a:t>לבחור מדד איכות שיביא לשיפור באיכות הטיפול.</a:t>
            </a:r>
          </a:p>
          <a:p>
            <a:pPr lvl="1"/>
            <a:r>
              <a:rPr lang="he-IL" dirty="0" smtClean="0"/>
              <a:t>ראיה ארוכת טווח, שכן הטכנולוגיות משתנות מהר.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085857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37306" y="267494"/>
            <a:ext cx="8655174" cy="1399032"/>
          </a:xfrm>
        </p:spPr>
        <p:txBody>
          <a:bodyPr>
            <a:normAutofit/>
          </a:bodyPr>
          <a:lstStyle/>
          <a:p>
            <a:r>
              <a:rPr lang="he-IL" sz="3200" dirty="0" smtClean="0"/>
              <a:t>מה הבעיה העיקרית בתחום </a:t>
            </a:r>
            <a:r>
              <a:rPr lang="en-US" sz="3200" dirty="0" smtClean="0"/>
              <a:t>IVF</a:t>
            </a:r>
            <a:r>
              <a:rPr lang="he-IL" sz="3200" dirty="0" smtClean="0"/>
              <a:t> לפי משרד הבריאות?</a:t>
            </a:r>
            <a:endParaRPr lang="he-IL" sz="3200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06" y="2348880"/>
            <a:ext cx="8753547" cy="185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827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algn="r" rtl="1"/>
            <a:r>
              <a:rPr lang="he-IL" dirty="0" smtClean="0"/>
              <a:t>ישראל: "אלופת העולם" בטיפולי </a:t>
            </a:r>
            <a:r>
              <a:rPr lang="en-US" dirty="0" smtClean="0"/>
              <a:t>IVF</a:t>
            </a:r>
            <a:endParaRPr lang="he-IL" dirty="0"/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2776"/>
            <a:ext cx="8285649" cy="2953487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47" y="4869160"/>
            <a:ext cx="8424936" cy="1102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 smtClean="0"/>
              <a:t>תוצאות? </a:t>
            </a:r>
            <a:r>
              <a:rPr lang="he-IL" dirty="0"/>
              <a:t>נתוני משרד הבריאות</a:t>
            </a: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29" y="1988840"/>
            <a:ext cx="7417141" cy="390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998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68760"/>
            <a:ext cx="8372805" cy="476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867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8729563" cy="45993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27189" y="332656"/>
            <a:ext cx="3578224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4000" dirty="0" smtClean="0">
                <a:solidFill>
                  <a:schemeClr val="accent2"/>
                </a:solidFill>
                <a:cs typeface="+mj-cs"/>
              </a:rPr>
              <a:t>תוצאות: נתוני </a:t>
            </a:r>
            <a:r>
              <a:rPr lang="en-US" sz="4000" dirty="0" smtClean="0">
                <a:solidFill>
                  <a:schemeClr val="accent2"/>
                </a:solidFill>
                <a:cs typeface="+mj-cs"/>
              </a:rPr>
              <a:t>CDC</a:t>
            </a:r>
            <a:endParaRPr lang="he-IL" sz="4000" dirty="0">
              <a:solidFill>
                <a:schemeClr val="accent2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9243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מדד איכות אמין מחייב נתונים אמינים</a:t>
            </a:r>
            <a:endParaRPr lang="he-IL" dirty="0"/>
          </a:p>
        </p:txBody>
      </p:sp>
      <p:pic>
        <p:nvPicPr>
          <p:cNvPr id="1026" name="Picture 2" descr="התכנית הלאומית למדדי איכו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24" y="4976440"/>
            <a:ext cx="1723752" cy="172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2" y="1484784"/>
            <a:ext cx="627697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095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דו"ח </a:t>
            </a:r>
            <a:r>
              <a:rPr lang="he-IL" dirty="0"/>
              <a:t>מבקש </a:t>
            </a:r>
            <a:r>
              <a:rPr lang="he-IL" dirty="0" smtClean="0"/>
              <a:t>המדינה, הפריה </a:t>
            </a:r>
            <a:r>
              <a:rPr lang="he-IL" dirty="0"/>
              <a:t>חוץ-גופית </a:t>
            </a:r>
            <a:r>
              <a:rPr lang="he-IL" dirty="0" smtClean="0"/>
              <a:t>– </a:t>
            </a:r>
            <a:r>
              <a:rPr lang="en-US" dirty="0" smtClean="0"/>
              <a:t>IVF</a:t>
            </a:r>
            <a:r>
              <a:rPr lang="he-IL" dirty="0" smtClean="0"/>
              <a:t> </a:t>
            </a:r>
            <a:r>
              <a:rPr lang="he-IL" dirty="0"/>
              <a:t>, </a:t>
            </a:r>
            <a:r>
              <a:rPr lang="he-IL" dirty="0" smtClean="0"/>
              <a:t>2013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42 עמודים צפופים...</a:t>
            </a:r>
          </a:p>
          <a:p>
            <a:r>
              <a:rPr lang="he-IL" dirty="0" smtClean="0"/>
              <a:t>"הצורך </a:t>
            </a:r>
            <a:r>
              <a:rPr lang="he-IL" dirty="0"/>
              <a:t>במחשוב היחידות </a:t>
            </a:r>
            <a:r>
              <a:rPr lang="he-IL" u="sng" dirty="0"/>
              <a:t>ובהקמת מסד נתונים לאומי מקוון</a:t>
            </a:r>
            <a:r>
              <a:rPr lang="he-IL" dirty="0"/>
              <a:t>: על משרד הבריאות לפעול להקמתו ולהפעלתו של מסד נתונים מקוון. על משרד הבריאות, בתי החולים הממשלתיים ובתי החולים של הכללית להבטיח כי כל היחידות להפריה חוץ-גופית יהיו ממוחשבות כדי להקל את הדיווח למסד הנתונים הלאומי </a:t>
            </a:r>
            <a:r>
              <a:rPr lang="he-IL" dirty="0" smtClean="0"/>
              <a:t>שיוקם".</a:t>
            </a:r>
            <a:endParaRPr lang="en-US" dirty="0"/>
          </a:p>
          <a:p>
            <a:endParaRPr lang="he-IL" dirty="0" smtClean="0"/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01771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התלהבות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Office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56B7886-4354-43A0-B3E4-179F0F9AB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מצגת של דיווח על התקדמות או מצב</Template>
  <TotalTime>407</TotalTime>
  <Words>1201</Words>
  <Application>Microsoft Office PowerPoint</Application>
  <PresentationFormat>‫הצגה על המסך (4:3)</PresentationFormat>
  <Paragraphs>432</Paragraphs>
  <Slides>28</Slides>
  <Notes>2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28</vt:i4>
      </vt:variant>
    </vt:vector>
  </HeadingPairs>
  <TitlesOfParts>
    <vt:vector size="29" baseType="lpstr">
      <vt:lpstr>התלהבות</vt:lpstr>
      <vt:lpstr>בקרת איכות ברפואת נשים: IVF כנס רפואת נשים, ים המלח, מארס 2016</vt:lpstr>
      <vt:lpstr>חשיבות ניטור מדדי איכות קליניים (מתוך אתר משרד הבריאות) </vt:lpstr>
      <vt:lpstr>מה הבעיה העיקרית בתחום IVF לפי משרד הבריאות?</vt:lpstr>
      <vt:lpstr>ישראל: "אלופת העולם" בטיפולי IVF</vt:lpstr>
      <vt:lpstr>תוצאות? נתוני משרד הבריאות</vt:lpstr>
      <vt:lpstr>מצגת של PowerPoint</vt:lpstr>
      <vt:lpstr>מצגת של PowerPoint</vt:lpstr>
      <vt:lpstr>מדד איכות אמין מחייב נתונים אמינים</vt:lpstr>
      <vt:lpstr>דו"ח מבקש המדינה, הפריה חוץ-גופית – IVF , 2013</vt:lpstr>
      <vt:lpstr>מסד נתונים IVF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פעילות מרכז אישורי פריון 9 חודשים אחרונים</vt:lpstr>
      <vt:lpstr>משמעות כלכלית</vt:lpstr>
      <vt:lpstr>IVF: רפואה או זכות חברתית?</vt:lpstr>
      <vt:lpstr>IVF : זכות או רפואה, דבר בית המשפט (בית משפט לעבודה, תל אביב, 2014)</vt:lpstr>
      <vt:lpstr>סיכום: מגמות עיקריות בשנים שנסקרו</vt:lpstr>
      <vt:lpstr>הבעיה:</vt:lpstr>
      <vt:lpstr>הצלחה לפי גיל (2014) </vt:lpstr>
      <vt:lpstr>איך להצטיין במדד?</vt:lpstr>
      <vt:lpstr>שיקולים בעד להקפיא הכל</vt:lpstr>
      <vt:lpstr>סכנות המדד שהוצע</vt:lpstr>
      <vt:lpstr>מדד שעשוי לטפל בבעיה העיקרית: ריבוי טיפולים חסרי תוחלת</vt:lpstr>
      <vt:lpstr>לסיכום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התקדמות או מצב של דיווח</dc:title>
  <dc:creator>שחר קול</dc:creator>
  <cp:keywords/>
  <cp:lastModifiedBy>Rambam</cp:lastModifiedBy>
  <cp:revision>46</cp:revision>
  <dcterms:created xsi:type="dcterms:W3CDTF">2016-01-01T13:10:34Z</dcterms:created>
  <dcterms:modified xsi:type="dcterms:W3CDTF">2016-03-03T08:35:19Z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TC101671079990</vt:lpwstr>
  </property>
</Properties>
</file>