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64" r:id="rId5"/>
    <p:sldId id="265" r:id="rId6"/>
    <p:sldId id="266" r:id="rId7"/>
    <p:sldId id="267" r:id="rId8"/>
    <p:sldId id="259" r:id="rId9"/>
    <p:sldId id="269" r:id="rId10"/>
    <p:sldId id="260" r:id="rId11"/>
    <p:sldId id="270" r:id="rId12"/>
    <p:sldId id="271" r:id="rId13"/>
    <p:sldId id="272" r:id="rId14"/>
    <p:sldId id="261" r:id="rId15"/>
    <p:sldId id="262" r:id="rId16"/>
    <p:sldId id="268" r:id="rId17"/>
    <p:sldId id="273" r:id="rId18"/>
    <p:sldId id="274" r:id="rId19"/>
  </p:sldIdLst>
  <p:sldSz cx="9144000" cy="6858000" type="screen4x3"/>
  <p:notesSz cx="6858000" cy="9144000"/>
  <p:defaultTextStyle>
    <a:defPPr>
      <a:defRPr lang="he-IL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33"/>
    <a:srgbClr val="FF6600"/>
    <a:srgbClr val="2602BE"/>
  </p:clrMru>
</p:presentationPr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סגנון ערכת נושא 1 - הדגשה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C7853C-536D-4A76-A0AE-DD22124D55A5}" styleName="סגנון ערכת נושא 1 - הדגשה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סגנון ערכת נושא 1 - הדגשה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>
        <p:scale>
          <a:sx n="80" d="100"/>
          <a:sy n="80" d="100"/>
        </p:scale>
        <p:origin x="-216" y="4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he-IL"/>
  <c:chart>
    <c:plotArea>
      <c:layout/>
      <c:barChart>
        <c:barDir val="col"/>
        <c:grouping val="clustered"/>
        <c:ser>
          <c:idx val="0"/>
          <c:order val="0"/>
          <c:tx>
            <c:strRef>
              <c:f>גיליון1!$B$1</c:f>
              <c:strCache>
                <c:ptCount val="1"/>
                <c:pt idx="0">
                  <c:v>טיפולים</c:v>
                </c:pt>
              </c:strCache>
            </c:strRef>
          </c:tx>
          <c:cat>
            <c:numRef>
              <c:f>גיליון1!$A$2:$A$5</c:f>
              <c:numCache>
                <c:formatCode>General</c:formatCode>
                <c:ptCount val="4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</c:numCache>
            </c:numRef>
          </c:cat>
          <c:val>
            <c:numRef>
              <c:f>גיליון1!$B$2:$B$5</c:f>
              <c:numCache>
                <c:formatCode>General</c:formatCode>
                <c:ptCount val="4"/>
                <c:pt idx="0">
                  <c:v>6369</c:v>
                </c:pt>
                <c:pt idx="1">
                  <c:v>7471</c:v>
                </c:pt>
                <c:pt idx="2">
                  <c:v>8748</c:v>
                </c:pt>
                <c:pt idx="3">
                  <c:v>9525</c:v>
                </c:pt>
              </c:numCache>
            </c:numRef>
          </c:val>
        </c:ser>
        <c:ser>
          <c:idx val="1"/>
          <c:order val="1"/>
          <c:tx>
            <c:strRef>
              <c:f>גיליון1!$C$1</c:f>
              <c:strCache>
                <c:ptCount val="1"/>
                <c:pt idx="0">
                  <c:v>לידות</c:v>
                </c:pt>
              </c:strCache>
            </c:strRef>
          </c:tx>
          <c:cat>
            <c:numRef>
              <c:f>גיליון1!$A$2:$A$5</c:f>
              <c:numCache>
                <c:formatCode>General</c:formatCode>
                <c:ptCount val="4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</c:numCache>
            </c:numRef>
          </c:cat>
          <c:val>
            <c:numRef>
              <c:f>גיליון1!$C$2:$C$5</c:f>
              <c:numCache>
                <c:formatCode>General</c:formatCode>
                <c:ptCount val="4"/>
                <c:pt idx="0">
                  <c:v>1199</c:v>
                </c:pt>
                <c:pt idx="1">
                  <c:v>1357</c:v>
                </c:pt>
                <c:pt idx="2">
                  <c:v>1418</c:v>
                </c:pt>
                <c:pt idx="3">
                  <c:v>1412</c:v>
                </c:pt>
              </c:numCache>
            </c:numRef>
          </c:val>
        </c:ser>
        <c:axId val="85957248"/>
        <c:axId val="86323584"/>
      </c:barChart>
      <c:catAx>
        <c:axId val="8595724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>
                <a:solidFill>
                  <a:srgbClr val="FFFF00"/>
                </a:solidFill>
              </a:defRPr>
            </a:pPr>
            <a:endParaRPr lang="he-IL"/>
          </a:p>
        </c:txPr>
        <c:crossAx val="86323584"/>
        <c:crosses val="autoZero"/>
        <c:auto val="1"/>
        <c:lblAlgn val="ctr"/>
        <c:lblOffset val="100"/>
      </c:catAx>
      <c:valAx>
        <c:axId val="86323584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>
                <a:solidFill>
                  <a:srgbClr val="FFFF00"/>
                </a:solidFill>
              </a:defRPr>
            </a:pPr>
            <a:endParaRPr lang="he-IL"/>
          </a:p>
        </c:txPr>
        <c:crossAx val="85957248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>
                <a:solidFill>
                  <a:srgbClr val="FFFF00"/>
                </a:solidFill>
              </a:defRPr>
            </a:pPr>
            <a:endParaRPr lang="he-IL"/>
          </a:p>
        </c:txPr>
      </c:legendEntry>
      <c:legendEntry>
        <c:idx val="1"/>
        <c:txPr>
          <a:bodyPr/>
          <a:lstStyle/>
          <a:p>
            <a:pPr>
              <a:defRPr>
                <a:solidFill>
                  <a:srgbClr val="FFFF00"/>
                </a:solidFill>
              </a:defRPr>
            </a:pPr>
            <a:endParaRPr lang="he-IL"/>
          </a:p>
        </c:txPr>
      </c:legendEntry>
      <c:layout/>
    </c:legend>
    <c:plotVisOnly val="1"/>
  </c:chart>
  <c:txPr>
    <a:bodyPr/>
    <a:lstStyle/>
    <a:p>
      <a:pPr>
        <a:defRPr sz="1800"/>
      </a:pPr>
      <a:endParaRPr lang="he-IL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he-IL"/>
  <c:style val="4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גיליון1!$B$1</c:f>
              <c:strCache>
                <c:ptCount val="1"/>
                <c:pt idx="0">
                  <c:v>אחוז הצלחה</c:v>
                </c:pt>
              </c:strCache>
            </c:strRef>
          </c:tx>
          <c:cat>
            <c:numRef>
              <c:f>גיליון1!$A$2:$A$5</c:f>
              <c:numCache>
                <c:formatCode>General</c:formatCode>
                <c:ptCount val="4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</c:numCache>
            </c:numRef>
          </c:cat>
          <c:val>
            <c:numRef>
              <c:f>גיליון1!$B$2:$B$5</c:f>
              <c:numCache>
                <c:formatCode>0.0%</c:formatCode>
                <c:ptCount val="4"/>
                <c:pt idx="0">
                  <c:v>0.18800000000000017</c:v>
                </c:pt>
                <c:pt idx="1">
                  <c:v>0.18200000000000016</c:v>
                </c:pt>
                <c:pt idx="2">
                  <c:v>0.16200000000000001</c:v>
                </c:pt>
                <c:pt idx="3">
                  <c:v>0.14800000000000016</c:v>
                </c:pt>
              </c:numCache>
            </c:numRef>
          </c:val>
        </c:ser>
        <c:axId val="86393600"/>
        <c:axId val="86395136"/>
      </c:barChart>
      <c:catAx>
        <c:axId val="8639360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>
                <a:solidFill>
                  <a:srgbClr val="FFFF00"/>
                </a:solidFill>
              </a:defRPr>
            </a:pPr>
            <a:endParaRPr lang="he-IL"/>
          </a:p>
        </c:txPr>
        <c:crossAx val="86395136"/>
        <c:crosses val="autoZero"/>
        <c:auto val="1"/>
        <c:lblAlgn val="ctr"/>
        <c:lblOffset val="100"/>
      </c:catAx>
      <c:valAx>
        <c:axId val="86395136"/>
        <c:scaling>
          <c:orientation val="minMax"/>
        </c:scaling>
        <c:axPos val="l"/>
        <c:majorGridlines/>
        <c:numFmt formatCode="0.0%" sourceLinked="1"/>
        <c:tickLblPos val="nextTo"/>
        <c:txPr>
          <a:bodyPr/>
          <a:lstStyle/>
          <a:p>
            <a:pPr>
              <a:defRPr>
                <a:solidFill>
                  <a:srgbClr val="FFFF00"/>
                </a:solidFill>
              </a:defRPr>
            </a:pPr>
            <a:endParaRPr lang="he-IL"/>
          </a:p>
        </c:txPr>
        <c:crossAx val="86393600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>
              <a:solidFill>
                <a:srgbClr val="FFFF00"/>
              </a:solidFill>
            </a:defRPr>
          </a:pPr>
          <a:endParaRPr lang="he-IL"/>
        </a:p>
      </c:txPr>
    </c:legend>
    <c:plotVisOnly val="1"/>
  </c:chart>
  <c:txPr>
    <a:bodyPr/>
    <a:lstStyle/>
    <a:p>
      <a:pPr>
        <a:defRPr sz="1800"/>
      </a:pPr>
      <a:endParaRPr lang="he-IL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he-IL"/>
  <c:style val="4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גיליון1!$B$1</c:f>
              <c:strCache>
                <c:ptCount val="1"/>
                <c:pt idx="0">
                  <c:v>אחוז מעל 40</c:v>
                </c:pt>
              </c:strCache>
            </c:strRef>
          </c:tx>
          <c:cat>
            <c:numRef>
              <c:f>גיליון1!$A$2:$A$5</c:f>
              <c:numCache>
                <c:formatCode>General</c:formatCode>
                <c:ptCount val="4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</c:numCache>
            </c:numRef>
          </c:cat>
          <c:val>
            <c:numRef>
              <c:f>גיליון1!$B$2:$B$5</c:f>
              <c:numCache>
                <c:formatCode>General</c:formatCode>
                <c:ptCount val="4"/>
                <c:pt idx="0">
                  <c:v>27</c:v>
                </c:pt>
                <c:pt idx="1">
                  <c:v>28</c:v>
                </c:pt>
                <c:pt idx="2">
                  <c:v>31</c:v>
                </c:pt>
                <c:pt idx="3">
                  <c:v>33</c:v>
                </c:pt>
              </c:numCache>
            </c:numRef>
          </c:val>
        </c:ser>
        <c:axId val="87932288"/>
        <c:axId val="87942272"/>
      </c:barChart>
      <c:catAx>
        <c:axId val="87932288"/>
        <c:scaling>
          <c:orientation val="minMax"/>
        </c:scaling>
        <c:axPos val="b"/>
        <c:numFmt formatCode="General" sourceLinked="1"/>
        <c:tickLblPos val="nextTo"/>
        <c:crossAx val="87942272"/>
        <c:crosses val="autoZero"/>
        <c:auto val="1"/>
        <c:lblAlgn val="ctr"/>
        <c:lblOffset val="100"/>
      </c:catAx>
      <c:valAx>
        <c:axId val="87942272"/>
        <c:scaling>
          <c:orientation val="minMax"/>
        </c:scaling>
        <c:axPos val="l"/>
        <c:majorGridlines/>
        <c:numFmt formatCode="General" sourceLinked="1"/>
        <c:tickLblPos val="nextTo"/>
        <c:crossAx val="87932288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>
          <a:solidFill>
            <a:srgbClr val="FFFF00"/>
          </a:solidFill>
        </a:defRPr>
      </a:pPr>
      <a:endParaRPr lang="he-IL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כותרת משנה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e-IL" smtClean="0"/>
              <a:t>לחץ כדי לערוך סגנון כותרת משנה של תבנית בסיס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5DAFE-7E73-4462-B08A-E7951EFC8A3D}" type="datetimeFigureOut">
              <a:rPr lang="he-IL" smtClean="0"/>
              <a:pPr/>
              <a:t>ח'/כסלו/תשע"ג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53FCD-826A-4252-A8B5-4EE4D2C5B816}" type="slidenum">
              <a:rPr lang="he-IL" smtClean="0"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טקסט אנכי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5DAFE-7E73-4462-B08A-E7951EFC8A3D}" type="datetimeFigureOut">
              <a:rPr lang="he-IL" smtClean="0"/>
              <a:pPr/>
              <a:t>ח'/כסלו/תשע"ג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53FCD-826A-4252-A8B5-4EE4D2C5B816}" type="slidenum">
              <a:rPr lang="he-IL" smtClean="0"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כותרת אנכית וטקס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אנכית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טקסט אנכי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5DAFE-7E73-4462-B08A-E7951EFC8A3D}" type="datetimeFigureOut">
              <a:rPr lang="he-IL" smtClean="0"/>
              <a:pPr/>
              <a:t>ח'/כסלו/תשע"ג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53FCD-826A-4252-A8B5-4EE4D2C5B816}" type="slidenum">
              <a:rPr lang="he-IL" smtClean="0"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5DAFE-7E73-4462-B08A-E7951EFC8A3D}" type="datetimeFigureOut">
              <a:rPr lang="he-IL" smtClean="0"/>
              <a:pPr/>
              <a:t>ח'/כסלו/תשע"ג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53FCD-826A-4252-A8B5-4EE4D2C5B816}" type="slidenum">
              <a:rPr lang="he-IL" smtClean="0"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כותרת מקטע עליונ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5DAFE-7E73-4462-B08A-E7951EFC8A3D}" type="datetimeFigureOut">
              <a:rPr lang="he-IL" smtClean="0"/>
              <a:pPr/>
              <a:t>ח'/כסלו/תשע"ג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53FCD-826A-4252-A8B5-4EE4D2C5B816}" type="slidenum">
              <a:rPr lang="he-IL" smtClean="0"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תוכן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5DAFE-7E73-4462-B08A-E7951EFC8A3D}" type="datetimeFigureOut">
              <a:rPr lang="he-IL" smtClean="0"/>
              <a:pPr/>
              <a:t>ח'/כסלו/תשע"ג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53FCD-826A-4252-A8B5-4EE4D2C5B816}" type="slidenum">
              <a:rPr lang="he-IL" smtClean="0"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מציין מיקום תוכן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5" name="מציין מיקום טקסט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6" name="מציין מיקום תוכן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7" name="מציין מיקום של תאריך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5DAFE-7E73-4462-B08A-E7951EFC8A3D}" type="datetimeFigureOut">
              <a:rPr lang="he-IL" smtClean="0"/>
              <a:pPr/>
              <a:t>ח'/כסלו/תשע"ג</a:t>
            </a:fld>
            <a:endParaRPr lang="he-IL"/>
          </a:p>
        </p:txBody>
      </p:sp>
      <p:sp>
        <p:nvSpPr>
          <p:cNvPr id="8" name="מציין מיקום של כותרת תחתונה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9" name="מציין מיקום של מספר שקופית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53FCD-826A-4252-A8B5-4EE4D2C5B816}" type="slidenum">
              <a:rPr lang="he-IL" smtClean="0"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5DAFE-7E73-4462-B08A-E7951EFC8A3D}" type="datetimeFigureOut">
              <a:rPr lang="he-IL" smtClean="0"/>
              <a:pPr/>
              <a:t>ח'/כסלו/תשע"ג</a:t>
            </a:fld>
            <a:endParaRPr lang="he-IL"/>
          </a:p>
        </p:txBody>
      </p:sp>
      <p:sp>
        <p:nvSpPr>
          <p:cNvPr id="4" name="מציין מיקום של כותרת תחתונה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5" name="מציין מיקום של מספר שקופית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53FCD-826A-4252-A8B5-4EE4D2C5B816}" type="slidenum">
              <a:rPr lang="he-IL" smtClean="0"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אריך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5DAFE-7E73-4462-B08A-E7951EFC8A3D}" type="datetimeFigureOut">
              <a:rPr lang="he-IL" smtClean="0"/>
              <a:pPr/>
              <a:t>ח'/כסלו/תשע"ג</a:t>
            </a:fld>
            <a:endParaRPr lang="he-IL"/>
          </a:p>
        </p:txBody>
      </p:sp>
      <p:sp>
        <p:nvSpPr>
          <p:cNvPr id="3" name="מציין מיקום של כותרת תחתונה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53FCD-826A-4252-A8B5-4EE4D2C5B816}" type="slidenum">
              <a:rPr lang="he-IL" smtClean="0"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תוכן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טקסט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5DAFE-7E73-4462-B08A-E7951EFC8A3D}" type="datetimeFigureOut">
              <a:rPr lang="he-IL" smtClean="0"/>
              <a:pPr/>
              <a:t>ח'/כסלו/תשע"ג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53FCD-826A-4252-A8B5-4EE4D2C5B816}" type="slidenum">
              <a:rPr lang="he-IL" smtClean="0"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תמונה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תמונה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e-IL"/>
          </a:p>
        </p:txBody>
      </p:sp>
      <p:sp>
        <p:nvSpPr>
          <p:cNvPr id="4" name="מציין מיקום טקסט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5DAFE-7E73-4462-B08A-E7951EFC8A3D}" type="datetimeFigureOut">
              <a:rPr lang="he-IL" smtClean="0"/>
              <a:pPr/>
              <a:t>ח'/כסלו/תשע"ג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53FCD-826A-4252-A8B5-4EE4D2C5B816}" type="slidenum">
              <a:rPr lang="he-IL" smtClean="0"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02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45DAFE-7E73-4462-B08A-E7951EFC8A3D}" type="datetimeFigureOut">
              <a:rPr lang="he-IL" smtClean="0"/>
              <a:pPr/>
              <a:t>ח'/כסלו/תשע"ג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953FCD-826A-4252-A8B5-4EE4D2C5B816}" type="slidenum">
              <a:rPr lang="he-IL" smtClean="0"/>
              <a:pPr/>
              <a:t>‹#›</a:t>
            </a:fld>
            <a:endParaRPr lang="he-I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e-IL" dirty="0" smtClean="0">
                <a:solidFill>
                  <a:srgbClr val="FFC000"/>
                </a:solidFill>
              </a:rPr>
              <a:t>המשמעות הכלכלית של טיפולי פריון בגיל המבוגר </a:t>
            </a:r>
            <a:endParaRPr lang="he-IL" dirty="0">
              <a:solidFill>
                <a:srgbClr val="FFC000"/>
              </a:solidFill>
            </a:endParaRPr>
          </a:p>
        </p:txBody>
      </p:sp>
      <p:sp>
        <p:nvSpPr>
          <p:cNvPr id="3" name="כותרת משנה 2"/>
          <p:cNvSpPr>
            <a:spLocks noGrp="1"/>
          </p:cNvSpPr>
          <p:nvPr>
            <p:ph type="subTitle" idx="1"/>
          </p:nvPr>
        </p:nvSpPr>
        <p:spPr>
          <a:xfrm>
            <a:off x="1907704" y="4437112"/>
            <a:ext cx="7236296" cy="720080"/>
          </a:xfrm>
        </p:spPr>
        <p:txBody>
          <a:bodyPr/>
          <a:lstStyle/>
          <a:p>
            <a:r>
              <a:rPr lang="he-IL" dirty="0" smtClean="0">
                <a:solidFill>
                  <a:srgbClr val="FFC000"/>
                </a:solidFill>
              </a:rPr>
              <a:t>ד"ר שחר קול, רופא נשים מחוזי, צפון, מכבי</a:t>
            </a:r>
            <a:endParaRPr lang="he-IL" dirty="0">
              <a:solidFill>
                <a:srgbClr val="FFC000"/>
              </a:solidFill>
            </a:endParaRPr>
          </a:p>
        </p:txBody>
      </p:sp>
      <p:pic>
        <p:nvPicPr>
          <p:cNvPr id="11266" name="Picture 2" descr="http://bdicode.co.il/CodeFiles/Logo/maccabi_heb%20logo%20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4221088"/>
            <a:ext cx="2112582" cy="9361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טבלה 3"/>
          <p:cNvGraphicFramePr>
            <a:graphicFrameLocks noGrp="1"/>
          </p:cNvGraphicFramePr>
          <p:nvPr/>
        </p:nvGraphicFramePr>
        <p:xfrm>
          <a:off x="611561" y="1002083"/>
          <a:ext cx="7704856" cy="5662229"/>
        </p:xfrm>
        <a:graphic>
          <a:graphicData uri="http://schemas.openxmlformats.org/drawingml/2006/table">
            <a:tbl>
              <a:tblPr rtl="1"/>
              <a:tblGrid>
                <a:gridCol w="1080675"/>
                <a:gridCol w="1249526"/>
                <a:gridCol w="1249526"/>
                <a:gridCol w="1046902"/>
                <a:gridCol w="935457"/>
                <a:gridCol w="717634"/>
                <a:gridCol w="712568"/>
                <a:gridCol w="712568"/>
              </a:tblGrid>
              <a:tr h="228288">
                <a:tc>
                  <a:txBody>
                    <a:bodyPr/>
                    <a:lstStyle/>
                    <a:p>
                      <a:pPr rtl="1"/>
                      <a:endParaRPr lang="en-US" sz="7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he-IL" sz="14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David"/>
                        </a:rPr>
                        <a:t>גיל</a:t>
                      </a:r>
                      <a:endParaRPr lang="en-US" sz="14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he-IL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מספר טיפולים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he-IL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מספר לידות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he-IL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% הצלחה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he-IL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95% </a:t>
                      </a: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CI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</a:tr>
              <a:tr h="175629">
                <a:tc rowSpan="6"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2007</a:t>
                      </a:r>
                      <a:endParaRPr lang="en-US" sz="14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he-IL" sz="1200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סה"כ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1698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112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6.6%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5.4%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7.8%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30725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40-41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374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38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10.2%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7.1%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13.2%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28288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he-IL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41-42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361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30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8.3%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5.5%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11.2%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6358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42-43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389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21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5.4%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3.2%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7.6%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6358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43-44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306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17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5.6%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3.0%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8.1%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6358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44-45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268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6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2.2%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0.5%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4.0%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5629">
                <a:tc rowSpan="6"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2008</a:t>
                      </a:r>
                      <a:endParaRPr lang="en-US" sz="14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he-IL" sz="1200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סה"כ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2110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135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6.4%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5.4%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7.4%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28288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40-41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412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46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11.2%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8.1%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14.2%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28288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he-IL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41-42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497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40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8.0%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5.7%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10.4%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6358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42-43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441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30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6.8%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4.5%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9.2%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6358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43-44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452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11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2.4%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1.0%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3.9%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6358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44-45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308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8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2.6%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0.8%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4.4%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5629">
                <a:tc rowSpan="6"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2009</a:t>
                      </a:r>
                      <a:endParaRPr lang="en-US" sz="14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he-IL" sz="1200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סה"כ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2667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131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4.9%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4.1%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5.7%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28288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40-41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524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46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8.8%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6.4%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11.2%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6358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he-IL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41-42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576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35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6.1%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4.1%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8.0%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6358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42-43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554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28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5.1%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3.2%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6.9%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6358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43-44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556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12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2.2%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1.0%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3.4%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6358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44-45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457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10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2.2%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0.8%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3.5%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5629">
                <a:tc rowSpan="6"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2010</a:t>
                      </a:r>
                      <a:endParaRPr lang="en-US" sz="14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he-IL" sz="1200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סה"כ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3108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199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6.4%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5.5%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7.3%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28288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40-41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658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79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12.0%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9.5%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14.5%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28288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he-IL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41-42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650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55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8.5%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6.3%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10.6%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6358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42-43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687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38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5.5%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3.8%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7.2%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6358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43-44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579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18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3.1%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1.7%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4.5%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6358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44-45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534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9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1.7%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0.6%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2.8%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5629">
                <a:tc rowSpan="6"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2007-2010</a:t>
                      </a:r>
                      <a:endParaRPr lang="en-US" sz="14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he-IL" sz="1200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סה"כ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9583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577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6.0%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5.5%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6.5%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28288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40-41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1968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209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10.6%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9.3%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12.0%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6358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he-IL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41-42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2084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160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7.7%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6.5%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8.8%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6358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42-43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2071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117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5.6%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4.7%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6.6%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6358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43-44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1893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58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3.1%</a:t>
                      </a:r>
                      <a:endParaRPr lang="en-US" sz="10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2.3%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3.8%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6358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44-45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1567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33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2.1%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1.4%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2.8%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1564" marR="4156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0883" y="445895"/>
            <a:ext cx="802976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e-IL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David" pitchFamily="2" charset="-79"/>
              </a:rPr>
              <a:t>מספר הטיפולים והצלחות (לידת חי) לאחר מחזורים טריים לפי גיל המטופלות בין גיל 40-45 (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David" pitchFamily="2" charset="-79"/>
              </a:rPr>
              <a:t>CI</a:t>
            </a:r>
            <a:r>
              <a:rPr kumimoji="0" lang="he-IL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David" pitchFamily="2" charset="-79"/>
              </a:rPr>
              <a:t>-רווח סמך)</a:t>
            </a:r>
            <a:endParaRPr kumimoji="0" lang="he-IL" sz="16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 smtClean="0">
                <a:solidFill>
                  <a:srgbClr val="FFC000"/>
                </a:solidFill>
              </a:rPr>
              <a:t>מטופלות מעל גיל 40: מאפיינים קליניים </a:t>
            </a:r>
            <a:endParaRPr lang="he-IL" dirty="0">
              <a:solidFill>
                <a:srgbClr val="FFC000"/>
              </a:solidFill>
            </a:endParaRPr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r"/>
            <a:r>
              <a:rPr lang="he-IL" dirty="0" smtClean="0">
                <a:solidFill>
                  <a:srgbClr val="FFFF00"/>
                </a:solidFill>
              </a:rPr>
              <a:t>בקבוצת הגיל 40-45 מטופלות שהרו עשו זאת בממוצע לאחר 4.88 טיפולים.</a:t>
            </a:r>
          </a:p>
          <a:p>
            <a:r>
              <a:rPr lang="he-IL" dirty="0" smtClean="0">
                <a:solidFill>
                  <a:srgbClr val="FFFF00"/>
                </a:solidFill>
              </a:rPr>
              <a:t>באותה קבוצת גיל שיעור ההצלחה למחזורים טריים הוא 6%, כך שבממוצע כללי בוצעו 16 טיפולים להשגת הריון.</a:t>
            </a:r>
          </a:p>
          <a:p>
            <a:r>
              <a:rPr lang="he-IL" smtClean="0">
                <a:solidFill>
                  <a:srgbClr val="FFFF00"/>
                </a:solidFill>
              </a:rPr>
              <a:t>לכן, אותן </a:t>
            </a:r>
            <a:r>
              <a:rPr lang="he-IL" dirty="0" smtClean="0">
                <a:solidFill>
                  <a:srgbClr val="FFFF00"/>
                </a:solidFill>
              </a:rPr>
              <a:t>מטופלות שיש להן סיכוי סביר להשיג הריון יעשו זאת לאחר כ-5 ניסיונות בממוצע. השאר ימשיכו וינסו טיפולים רבים נוספים, עם סיכויי הצלחה קלושים.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 smtClean="0">
                <a:solidFill>
                  <a:srgbClr val="FFC000"/>
                </a:solidFill>
              </a:rPr>
              <a:t>גיל 40-45, פיזיולוגיה, בקצרה</a:t>
            </a:r>
            <a:endParaRPr lang="he-IL" dirty="0">
              <a:solidFill>
                <a:srgbClr val="FFC000"/>
              </a:solidFill>
            </a:endParaRPr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e-IL" dirty="0" smtClean="0">
                <a:solidFill>
                  <a:srgbClr val="FFFF00"/>
                </a:solidFill>
              </a:rPr>
              <a:t>שונות קטנה ברוב מערכות הגוף.</a:t>
            </a:r>
          </a:p>
          <a:p>
            <a:r>
              <a:rPr lang="he-IL" dirty="0" smtClean="0">
                <a:solidFill>
                  <a:srgbClr val="FFFF00"/>
                </a:solidFill>
              </a:rPr>
              <a:t>שינוי עצום בתחום הרזרבה </a:t>
            </a:r>
            <a:r>
              <a:rPr lang="he-IL" dirty="0" err="1" smtClean="0">
                <a:solidFill>
                  <a:srgbClr val="FFFF00"/>
                </a:solidFill>
              </a:rPr>
              <a:t>השחלתית</a:t>
            </a:r>
            <a:r>
              <a:rPr lang="he-IL" dirty="0" smtClean="0">
                <a:solidFill>
                  <a:srgbClr val="FFFF00"/>
                </a:solidFill>
              </a:rPr>
              <a:t>, ואיכות הביציות.</a:t>
            </a:r>
          </a:p>
          <a:p>
            <a:r>
              <a:rPr lang="he-IL" dirty="0" smtClean="0">
                <a:solidFill>
                  <a:srgbClr val="FFFF00"/>
                </a:solidFill>
              </a:rPr>
              <a:t>נשים נבדלות בכמות הביציות בסדרי גודל, ועדיין הכול בתחום הנורמה.</a:t>
            </a:r>
          </a:p>
          <a:p>
            <a:pPr>
              <a:buNone/>
            </a:pPr>
            <a:endParaRPr lang="he-IL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upload.wikimedia.org/wikipedia/commons/2/25/WallaceKelseyMode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16482"/>
            <a:ext cx="8784976" cy="5160035"/>
          </a:xfrm>
          <a:prstGeom prst="rect">
            <a:avLst/>
          </a:prstGeom>
          <a:noFill/>
        </p:spPr>
      </p:pic>
      <p:cxnSp>
        <p:nvCxnSpPr>
          <p:cNvPr id="6" name="מחבר ישר 5"/>
          <p:cNvCxnSpPr/>
          <p:nvPr/>
        </p:nvCxnSpPr>
        <p:spPr>
          <a:xfrm flipV="1">
            <a:off x="6357950" y="2786058"/>
            <a:ext cx="0" cy="25922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 smtClean="0">
                <a:solidFill>
                  <a:srgbClr val="FFC000"/>
                </a:solidFill>
              </a:rPr>
              <a:t>היבט כלכלי - כללי</a:t>
            </a:r>
            <a:endParaRPr lang="he-IL" dirty="0">
              <a:solidFill>
                <a:srgbClr val="FFC000"/>
              </a:solidFill>
            </a:endParaRPr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251520" y="1600200"/>
            <a:ext cx="8568952" cy="4525963"/>
          </a:xfrm>
        </p:spPr>
        <p:txBody>
          <a:bodyPr>
            <a:normAutofit/>
          </a:bodyPr>
          <a:lstStyle/>
          <a:p>
            <a:r>
              <a:rPr lang="he-IL" dirty="0" smtClean="0">
                <a:solidFill>
                  <a:srgbClr val="FFFF00"/>
                </a:solidFill>
              </a:rPr>
              <a:t>לפי מחירון משרד הבריאות (1.1.2012), מחזור שלם של </a:t>
            </a:r>
            <a:r>
              <a:rPr lang="he-IL" dirty="0" err="1" smtClean="0">
                <a:solidFill>
                  <a:srgbClr val="FFFF00"/>
                </a:solidFill>
              </a:rPr>
              <a:t>הח"ג</a:t>
            </a:r>
            <a:r>
              <a:rPr lang="he-IL" dirty="0" smtClean="0">
                <a:solidFill>
                  <a:srgbClr val="FFFF00"/>
                </a:solidFill>
              </a:rPr>
              <a:t> מתוקצב בכ-10,500 ₪.</a:t>
            </a:r>
          </a:p>
          <a:p>
            <a:r>
              <a:rPr lang="he-IL" dirty="0" smtClean="0">
                <a:solidFill>
                  <a:srgbClr val="FFFF00"/>
                </a:solidFill>
              </a:rPr>
              <a:t>לפי </a:t>
            </a:r>
            <a:r>
              <a:rPr lang="he-IL" dirty="0" err="1" smtClean="0">
                <a:solidFill>
                  <a:srgbClr val="FFFF00"/>
                </a:solidFill>
              </a:rPr>
              <a:t>משרה"ב</a:t>
            </a:r>
            <a:r>
              <a:rPr lang="he-IL" dirty="0" smtClean="0">
                <a:solidFill>
                  <a:srgbClr val="FFFF00"/>
                </a:solidFill>
              </a:rPr>
              <a:t> היו בישראל 34,538 טיפולי </a:t>
            </a:r>
            <a:r>
              <a:rPr lang="en-US" dirty="0" smtClean="0">
                <a:solidFill>
                  <a:srgbClr val="FFFF00"/>
                </a:solidFill>
              </a:rPr>
              <a:t>IVF</a:t>
            </a:r>
            <a:r>
              <a:rPr lang="he-IL" dirty="0" smtClean="0">
                <a:solidFill>
                  <a:srgbClr val="FFFF00"/>
                </a:solidFill>
              </a:rPr>
              <a:t> בשנת 2010, בעלות משוערת של 363,649,000 ₪.</a:t>
            </a:r>
          </a:p>
          <a:p>
            <a:r>
              <a:rPr lang="he-IL" dirty="0" smtClean="0">
                <a:solidFill>
                  <a:srgbClr val="FFFF00"/>
                </a:solidFill>
              </a:rPr>
              <a:t>בשנה זו נולדו 6,752 ילודים, או השקעה של 53,857 </a:t>
            </a:r>
            <a:r>
              <a:rPr lang="he-IL" dirty="0" err="1" smtClean="0">
                <a:solidFill>
                  <a:srgbClr val="FFFF00"/>
                </a:solidFill>
              </a:rPr>
              <a:t>₪ ל</a:t>
            </a:r>
            <a:r>
              <a:rPr lang="he-IL" dirty="0" smtClean="0">
                <a:solidFill>
                  <a:srgbClr val="FFFF00"/>
                </a:solidFill>
              </a:rPr>
              <a:t>ילוד.</a:t>
            </a:r>
          </a:p>
          <a:p>
            <a:r>
              <a:rPr lang="he-IL" dirty="0" smtClean="0">
                <a:solidFill>
                  <a:srgbClr val="FFFF00"/>
                </a:solidFill>
              </a:rPr>
              <a:t>בשנת 2011 הוציאה מכבי </a:t>
            </a:r>
          </a:p>
          <a:p>
            <a:pPr>
              <a:buNone/>
            </a:pPr>
            <a:r>
              <a:rPr lang="he-IL" dirty="0" smtClean="0">
                <a:solidFill>
                  <a:srgbClr val="FFFF00"/>
                </a:solidFill>
              </a:rPr>
              <a:t>   22,874,228 ₪</a:t>
            </a:r>
            <a:r>
              <a:rPr lang="he-IL" dirty="0" err="1" smtClean="0">
                <a:solidFill>
                  <a:srgbClr val="FFFF00"/>
                </a:solidFill>
              </a:rPr>
              <a:t> על</a:t>
            </a:r>
            <a:r>
              <a:rPr lang="he-IL" dirty="0" smtClean="0">
                <a:solidFill>
                  <a:srgbClr val="FFFF00"/>
                </a:solidFill>
              </a:rPr>
              <a:t> תרופות פריון.</a:t>
            </a:r>
          </a:p>
          <a:p>
            <a:pPr>
              <a:buNone/>
            </a:pPr>
            <a:endParaRPr lang="he-IL" dirty="0"/>
          </a:p>
        </p:txBody>
      </p:sp>
      <p:pic>
        <p:nvPicPr>
          <p:cNvPr id="19458" name="Picture 2" descr="https://encrypted-tbn0.gstatic.com/images?q=tbn:ANd9GcQeB5Gh9t5V2IJqJUV3C1uX44HWFAXtMAjqdBcK1GWrwxymYuyv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423420"/>
            <a:ext cx="2880320" cy="216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 smtClean="0">
                <a:solidFill>
                  <a:srgbClr val="FFC000"/>
                </a:solidFill>
              </a:rPr>
              <a:t>עלות טיפולי פריון ביחס למחלות אחרות</a:t>
            </a:r>
            <a:endParaRPr lang="he-IL" dirty="0">
              <a:solidFill>
                <a:srgbClr val="FFC000"/>
              </a:solidFill>
            </a:endParaRPr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e-IL" dirty="0" smtClean="0">
                <a:solidFill>
                  <a:srgbClr val="FFFF00"/>
                </a:solidFill>
              </a:rPr>
              <a:t>בשנת 2006, 5.4% מהוצאת מכבי בנשים יוחסו לאי-פריון, יותר מסוכרת (3.5%) ודומה למחלות לב (5.9%).</a:t>
            </a:r>
            <a:endParaRPr lang="en-US" dirty="0" smtClean="0">
              <a:solidFill>
                <a:srgbClr val="FFFF00"/>
              </a:solidFill>
            </a:endParaRPr>
          </a:p>
          <a:p>
            <a:pPr>
              <a:buNone/>
            </a:pPr>
            <a:endParaRPr lang="he-IL" dirty="0"/>
          </a:p>
        </p:txBody>
      </p:sp>
      <p:pic>
        <p:nvPicPr>
          <p:cNvPr id="18434" name="Picture 2" descr="http://www.maccabi-research.org/res/DesignImages/Logo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4797152"/>
            <a:ext cx="4206799" cy="681608"/>
          </a:xfrm>
          <a:prstGeom prst="rect">
            <a:avLst/>
          </a:prstGeom>
          <a:noFill/>
        </p:spPr>
      </p:pic>
      <p:sp>
        <p:nvSpPr>
          <p:cNvPr id="5" name="מלבן 4"/>
          <p:cNvSpPr/>
          <p:nvPr/>
        </p:nvSpPr>
        <p:spPr>
          <a:xfrm>
            <a:off x="971600" y="558924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 rtl="0"/>
            <a:r>
              <a:rPr lang="en-US" b="1" cap="all" dirty="0" smtClean="0">
                <a:solidFill>
                  <a:srgbClr val="FFFF00"/>
                </a:solidFill>
              </a:rPr>
              <a:t>MEDICAL INFORMATICS DATABASE ANALYSIS &amp; EPIDEMIOLOGY UNIT</a:t>
            </a:r>
            <a:endParaRPr lang="he-IL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 smtClean="0">
                <a:solidFill>
                  <a:srgbClr val="FFC000"/>
                </a:solidFill>
              </a:rPr>
              <a:t>היבט כלכלי – גיל מבוגר</a:t>
            </a:r>
            <a:endParaRPr lang="he-IL" dirty="0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e-IL" dirty="0" smtClean="0">
                <a:solidFill>
                  <a:srgbClr val="FFFF00"/>
                </a:solidFill>
              </a:rPr>
              <a:t>מטופלות בגיל 43 ומעלה: בשנים שנסקרו בוצעו 3,460 מחזורים טריים בקרב נשים בקבוצת גיל זו, בעלות כללית משוערת של 36,330,000 ₪. </a:t>
            </a:r>
          </a:p>
          <a:p>
            <a:r>
              <a:rPr lang="he-IL" dirty="0" smtClean="0">
                <a:solidFill>
                  <a:srgbClr val="FFFF00"/>
                </a:solidFill>
              </a:rPr>
              <a:t>השקעה זו הניבה 91 לידות, או השקעה של 399,000 ₪ בכל לידה.</a:t>
            </a:r>
          </a:p>
          <a:p>
            <a:endParaRPr lang="he-IL" dirty="0"/>
          </a:p>
        </p:txBody>
      </p:sp>
      <p:pic>
        <p:nvPicPr>
          <p:cNvPr id="2050" name="Picture 2" descr="https://encrypted-tbn0.gstatic.com/images?q=tbn:ANd9GcRBMbJ3eZJVvrl3C17oZYBKLnOn6Ar50Ka57UYa-do4z4ZM2po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149080"/>
            <a:ext cx="3306621" cy="2479966"/>
          </a:xfrm>
          <a:prstGeom prst="rect">
            <a:avLst/>
          </a:prstGeom>
          <a:noFill/>
        </p:spPr>
      </p:pic>
      <p:pic>
        <p:nvPicPr>
          <p:cNvPr id="5" name="Picture 6" descr="http://4.bp.blogspot.com/_E3tA-HD160Q/TMHHIVgaRQI/AAAAAAAAAyc/6kKWyyVRbSE/s1600/casino_lar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80843" y="4293096"/>
            <a:ext cx="3655789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66800" y="0"/>
            <a:ext cx="7696200" cy="838200"/>
          </a:xfrm>
        </p:spPr>
        <p:txBody>
          <a:bodyPr/>
          <a:lstStyle/>
          <a:p>
            <a:pPr eaLnBrk="1" hangingPunct="1"/>
            <a:r>
              <a:rPr lang="he-IL" dirty="0" smtClean="0">
                <a:solidFill>
                  <a:srgbClr val="FFC000"/>
                </a:solidFill>
                <a:cs typeface="Arial" pitchFamily="34" charset="0"/>
              </a:rPr>
              <a:t>נתונים נוספים מישראל</a:t>
            </a:r>
            <a:endParaRPr lang="en-US" dirty="0" smtClean="0">
              <a:solidFill>
                <a:srgbClr val="FFC000"/>
              </a:solidFill>
              <a:cs typeface="Arial" pitchFamily="34" charset="0"/>
            </a:endParaRPr>
          </a:p>
        </p:txBody>
      </p:sp>
      <p:graphicFrame>
        <p:nvGraphicFramePr>
          <p:cNvPr id="144805" name="Group 421"/>
          <p:cNvGraphicFramePr>
            <a:graphicFrameLocks noGrp="1"/>
          </p:cNvGraphicFramePr>
          <p:nvPr>
            <p:ph sz="quarter" idx="4294967295"/>
          </p:nvPr>
        </p:nvGraphicFramePr>
        <p:xfrm>
          <a:off x="1219200" y="1371600"/>
          <a:ext cx="7543800" cy="990601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905000"/>
                <a:gridCol w="1295400"/>
                <a:gridCol w="1493838"/>
                <a:gridCol w="847725"/>
                <a:gridCol w="1079500"/>
                <a:gridCol w="922337"/>
              </a:tblGrid>
              <a:tr h="582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Deliv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/Cycle%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Ab rate % 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PR/ Cycle%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Pregs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Cycles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Age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70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6.6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47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708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43-45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graphicFrame>
        <p:nvGraphicFramePr>
          <p:cNvPr id="144555" name="Group 171"/>
          <p:cNvGraphicFramePr>
            <a:graphicFrameLocks noGrp="1"/>
          </p:cNvGraphicFramePr>
          <p:nvPr>
            <p:ph sz="quarter" idx="4294967295"/>
          </p:nvPr>
        </p:nvGraphicFramePr>
        <p:xfrm>
          <a:off x="1219200" y="2971800"/>
          <a:ext cx="7543800" cy="899160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693863"/>
                <a:gridCol w="1385887"/>
                <a:gridCol w="1616075"/>
                <a:gridCol w="846138"/>
                <a:gridCol w="1077912"/>
                <a:gridCol w="923925"/>
              </a:tblGrid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Deliv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/Cycle%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Ab rate % 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PR/ Cycle%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Pregs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Cycles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Age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</a:tr>
              <a:tr h="163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4.5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64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12.4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45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431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&gt;41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sp>
        <p:nvSpPr>
          <p:cNvPr id="144557" name="Rectangle 173"/>
          <p:cNvSpPr>
            <a:spLocks noChangeArrowheads="1"/>
          </p:cNvSpPr>
          <p:nvPr/>
        </p:nvSpPr>
        <p:spPr bwMode="auto">
          <a:xfrm>
            <a:off x="5963322" y="990600"/>
            <a:ext cx="318067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rtl="1">
              <a:lnSpc>
                <a:spcPct val="90000"/>
              </a:lnSpc>
              <a:spcBef>
                <a:spcPct val="20000"/>
              </a:spcBef>
            </a:pPr>
            <a:r>
              <a:rPr lang="he-IL" sz="2000" dirty="0">
                <a:solidFill>
                  <a:srgbClr val="FFFF00"/>
                </a:solidFill>
                <a:cs typeface="Arial" pitchFamily="34" charset="0"/>
              </a:rPr>
              <a:t>בילינסון (</a:t>
            </a:r>
            <a:r>
              <a:rPr lang="he-IL" sz="2000" dirty="0" err="1">
                <a:solidFill>
                  <a:srgbClr val="FFFF00"/>
                </a:solidFill>
                <a:cs typeface="Arial" pitchFamily="34" charset="0"/>
              </a:rPr>
              <a:t>אורביטו</a:t>
            </a:r>
            <a:r>
              <a:rPr lang="he-IL" sz="2000" dirty="0">
                <a:solidFill>
                  <a:srgbClr val="FFFF00"/>
                </a:solidFill>
                <a:cs typeface="Arial" pitchFamily="34" charset="0"/>
              </a:rPr>
              <a:t> וחב' 2004):</a:t>
            </a:r>
            <a:r>
              <a:rPr lang="he-IL" sz="2000" dirty="0">
                <a:solidFill>
                  <a:srgbClr val="FFFF00"/>
                </a:solidFill>
              </a:rPr>
              <a:t> </a:t>
            </a:r>
          </a:p>
        </p:txBody>
      </p:sp>
      <p:sp>
        <p:nvSpPr>
          <p:cNvPr id="144558" name="Rectangle 174"/>
          <p:cNvSpPr>
            <a:spLocks noChangeArrowheads="1"/>
          </p:cNvSpPr>
          <p:nvPr/>
        </p:nvSpPr>
        <p:spPr bwMode="auto">
          <a:xfrm>
            <a:off x="5638800" y="2590800"/>
            <a:ext cx="3308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rtl="1">
              <a:lnSpc>
                <a:spcPct val="90000"/>
              </a:lnSpc>
              <a:spcBef>
                <a:spcPct val="20000"/>
              </a:spcBef>
            </a:pPr>
            <a:r>
              <a:rPr lang="he-IL" sz="2000" dirty="0">
                <a:solidFill>
                  <a:srgbClr val="FFFF00"/>
                </a:solidFill>
                <a:cs typeface="Arial" pitchFamily="34" charset="0"/>
              </a:rPr>
              <a:t>אסף הרופא (רון אל וחב' 2000):</a:t>
            </a:r>
          </a:p>
        </p:txBody>
      </p:sp>
      <p:sp>
        <p:nvSpPr>
          <p:cNvPr id="144559" name="Rectangle 175"/>
          <p:cNvSpPr>
            <a:spLocks noChangeArrowheads="1"/>
          </p:cNvSpPr>
          <p:nvPr/>
        </p:nvSpPr>
        <p:spPr bwMode="auto">
          <a:xfrm>
            <a:off x="6324600" y="4038600"/>
            <a:ext cx="2571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rtl="1">
              <a:lnSpc>
                <a:spcPct val="90000"/>
              </a:lnSpc>
              <a:spcBef>
                <a:spcPct val="20000"/>
              </a:spcBef>
            </a:pPr>
            <a:r>
              <a:rPr lang="he-IL" sz="2000" dirty="0">
                <a:solidFill>
                  <a:srgbClr val="FFFF00"/>
                </a:solidFill>
                <a:cs typeface="Arial" pitchFamily="34" charset="0"/>
              </a:rPr>
              <a:t>לא היו לידות מעל גיל 44</a:t>
            </a:r>
          </a:p>
        </p:txBody>
      </p:sp>
      <p:sp>
        <p:nvSpPr>
          <p:cNvPr id="144561" name="Text Box 177"/>
          <p:cNvSpPr txBox="1">
            <a:spLocks noChangeArrowheads="1"/>
          </p:cNvSpPr>
          <p:nvPr/>
        </p:nvSpPr>
        <p:spPr bwMode="auto">
          <a:xfrm>
            <a:off x="6373813" y="4419600"/>
            <a:ext cx="27701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he-IL" sz="2000" dirty="0" err="1">
                <a:solidFill>
                  <a:srgbClr val="FFFF00"/>
                </a:solidFill>
                <a:cs typeface="Arial" pitchFamily="34" charset="0"/>
              </a:rPr>
              <a:t>שיבא</a:t>
            </a:r>
            <a:r>
              <a:rPr lang="he-IL" sz="2000" dirty="0">
                <a:solidFill>
                  <a:srgbClr val="FFFF00"/>
                </a:solidFill>
                <a:cs typeface="Arial" pitchFamily="34" charset="0"/>
              </a:rPr>
              <a:t> (הורוביץ וחב' 2007)</a:t>
            </a:r>
            <a:endParaRPr lang="en-US" sz="2000" dirty="0">
              <a:solidFill>
                <a:srgbClr val="FFFF00"/>
              </a:solidFill>
              <a:cs typeface="Arial" pitchFamily="34" charset="0"/>
            </a:endParaRPr>
          </a:p>
        </p:txBody>
      </p:sp>
      <p:graphicFrame>
        <p:nvGraphicFramePr>
          <p:cNvPr id="144800" name="Group 416"/>
          <p:cNvGraphicFramePr>
            <a:graphicFrameLocks noGrp="1"/>
          </p:cNvGraphicFramePr>
          <p:nvPr/>
        </p:nvGraphicFramePr>
        <p:xfrm>
          <a:off x="785786" y="4876800"/>
          <a:ext cx="7904494" cy="163068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789430"/>
                <a:gridCol w="1439633"/>
                <a:gridCol w="1692599"/>
                <a:gridCol w="886204"/>
                <a:gridCol w="1128953"/>
                <a:gridCol w="967675"/>
              </a:tblGrid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Deliv</a:t>
                      </a: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/Cycle%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Ab rate % 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PR/ Cycle%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Pregs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Cycles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Age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2.5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50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5.4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16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299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44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1(1,617,000 NIS)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67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1.9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154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45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0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55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46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557" grpId="0"/>
      <p:bldP spid="144558" grpId="0"/>
      <p:bldP spid="144559" grpId="0"/>
      <p:bldP spid="14456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 smtClean="0">
                <a:solidFill>
                  <a:srgbClr val="FFC000"/>
                </a:solidFill>
              </a:rPr>
              <a:t>סיכום</a:t>
            </a:r>
            <a:endParaRPr lang="he-IL" dirty="0">
              <a:solidFill>
                <a:srgbClr val="FFC000"/>
              </a:solidFill>
            </a:endParaRPr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he-IL" dirty="0" smtClean="0">
                <a:solidFill>
                  <a:srgbClr val="FFFF00"/>
                </a:solidFill>
              </a:rPr>
              <a:t>לטיפולי פוריות בגיל המבוגר יש מחיר כלכלי כבד מאוד.</a:t>
            </a:r>
          </a:p>
          <a:p>
            <a:r>
              <a:rPr lang="he-IL" dirty="0" smtClean="0">
                <a:solidFill>
                  <a:srgbClr val="FFFF00"/>
                </a:solidFill>
              </a:rPr>
              <a:t>האם הוא סביר או לא: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he-IL" dirty="0" smtClean="0">
                <a:solidFill>
                  <a:srgbClr val="FFFF00"/>
                </a:solidFill>
              </a:rPr>
              <a:t>שאלה לדיון ציבורי, חברתי, פוליטי, מגדרי, דתי, </a:t>
            </a:r>
            <a:r>
              <a:rPr lang="he-IL" dirty="0" err="1" smtClean="0">
                <a:solidFill>
                  <a:srgbClr val="FFFF00"/>
                </a:solidFill>
              </a:rPr>
              <a:t>וכו</a:t>
            </a:r>
            <a:r>
              <a:rPr lang="he-IL" dirty="0" smtClean="0">
                <a:solidFill>
                  <a:srgbClr val="FFFF00"/>
                </a:solidFill>
              </a:rPr>
              <a:t>'.</a:t>
            </a:r>
          </a:p>
          <a:p>
            <a:r>
              <a:rPr lang="he-IL" dirty="0" smtClean="0">
                <a:solidFill>
                  <a:srgbClr val="FFFF00"/>
                </a:solidFill>
              </a:rPr>
              <a:t>סדרי עדיפויות?</a:t>
            </a:r>
            <a:endParaRPr lang="he-IL" dirty="0" smtClean="0">
              <a:solidFill>
                <a:srgbClr val="FFFF00"/>
              </a:solidFill>
            </a:endParaRPr>
          </a:p>
          <a:p>
            <a:r>
              <a:rPr lang="he-IL" dirty="0" smtClean="0">
                <a:solidFill>
                  <a:srgbClr val="FFFF00"/>
                </a:solidFill>
              </a:rPr>
              <a:t>לדעתי האישית: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he-IL" dirty="0" smtClean="0">
                <a:solidFill>
                  <a:srgbClr val="FFFF00"/>
                </a:solidFill>
              </a:rPr>
              <a:t>טיפול אלקטיבי חודרני עם 98% סיכויי כישלון </a:t>
            </a:r>
            <a:r>
              <a:rPr lang="he-IL" dirty="0" err="1" smtClean="0">
                <a:solidFill>
                  <a:srgbClr val="FFFF00"/>
                </a:solidFill>
              </a:rPr>
              <a:t>– ל</a:t>
            </a:r>
            <a:r>
              <a:rPr lang="he-IL" dirty="0" smtClean="0">
                <a:solidFill>
                  <a:srgbClr val="FFFF00"/>
                </a:solidFill>
              </a:rPr>
              <a:t>א מקובל רפואית.</a:t>
            </a:r>
          </a:p>
          <a:p>
            <a:endParaRPr lang="he-IL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he-IL" dirty="0" smtClean="0">
                <a:solidFill>
                  <a:srgbClr val="FFFF00"/>
                </a:solidFill>
              </a:rPr>
              <a:t>תודה</a:t>
            </a:r>
            <a:endParaRPr lang="he-IL" dirty="0">
              <a:solidFill>
                <a:srgbClr val="FFFF00"/>
              </a:solidFill>
            </a:endParaRPr>
          </a:p>
        </p:txBody>
      </p:sp>
      <p:pic>
        <p:nvPicPr>
          <p:cNvPr id="1026" name="Picture 2" descr="https://encrypted-tbn1.gstatic.com/images?q=tbn:ANd9GcSPjfuwbsfScRpFuXdRFcx1BqGP2iHZgnj5WSCjUY5vN_V-LwO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5301208"/>
            <a:ext cx="2232248" cy="1448160"/>
          </a:xfrm>
          <a:prstGeom prst="rect">
            <a:avLst/>
          </a:prstGeom>
          <a:noFill/>
        </p:spPr>
      </p:pic>
      <p:pic>
        <p:nvPicPr>
          <p:cNvPr id="1030" name="Picture 6" descr="http://upload.wikimedia.org/wikipedia/he/thumb/b/b2/Flickr-IDF-IronDome-in-action001.jpg/250px-Flickr-IDF-IronDome-in-action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480317"/>
            <a:ext cx="1872208" cy="22466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80107" y="1006570"/>
            <a:ext cx="8158003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e-IL" sz="24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Arial" pitchFamily="34" charset="0"/>
                <a:ea typeface="Times New Roman" pitchFamily="18" charset="0"/>
                <a:cs typeface="David" pitchFamily="2" charset="-79"/>
              </a:rPr>
              <a:t>טיפולי הפריה חוץ גופית במכבי שירותי בריאות 2010-2007: תמונת מצב.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e-IL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David" pitchFamily="2" charset="-79"/>
              </a:rPr>
              <a:t>טל סלע,</a:t>
            </a:r>
            <a:r>
              <a:rPr kumimoji="0" lang="he-IL" b="0" i="0" u="none" strike="noStrike" cap="none" normalizeH="0" baseline="3000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David" pitchFamily="2" charset="-79"/>
              </a:rPr>
              <a:t> </a:t>
            </a:r>
            <a:r>
              <a:rPr kumimoji="0" lang="he-IL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David" pitchFamily="2" charset="-79"/>
              </a:rPr>
              <a:t> יעקב סגל,</a:t>
            </a:r>
            <a:r>
              <a:rPr kumimoji="0" lang="he-IL" b="0" i="0" u="none" strike="noStrike" cap="none" normalizeH="0" baseline="3000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David" pitchFamily="2" charset="-79"/>
              </a:rPr>
              <a:t> </a:t>
            </a:r>
            <a:r>
              <a:rPr kumimoji="0" lang="he-IL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David" pitchFamily="2" charset="-79"/>
              </a:rPr>
              <a:t> איריס גורן,</a:t>
            </a:r>
            <a:r>
              <a:rPr kumimoji="0" lang="he-IL" b="0" i="0" u="none" strike="noStrike" cap="none" normalizeH="0" baseline="3000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David" pitchFamily="2" charset="-79"/>
              </a:rPr>
              <a:t> </a:t>
            </a:r>
            <a:r>
              <a:rPr kumimoji="0" lang="he-IL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David" pitchFamily="2" charset="-79"/>
              </a:rPr>
              <a:t> גבריאל </a:t>
            </a:r>
            <a:r>
              <a:rPr kumimoji="0" lang="he-IL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David" pitchFamily="2" charset="-79"/>
              </a:rPr>
              <a:t>חודיק</a:t>
            </a:r>
            <a:r>
              <a:rPr kumimoji="0" lang="he-IL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David" pitchFamily="2" charset="-79"/>
              </a:rPr>
              <a:t>,</a:t>
            </a:r>
            <a:r>
              <a:rPr kumimoji="0" lang="he-IL" b="0" i="0" u="none" strike="noStrike" cap="none" normalizeH="0" baseline="3000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David" pitchFamily="2" charset="-79"/>
              </a:rPr>
              <a:t> </a:t>
            </a:r>
            <a:r>
              <a:rPr kumimoji="0" lang="he-IL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David" pitchFamily="2" charset="-79"/>
              </a:rPr>
              <a:t> ורדה שלו,</a:t>
            </a:r>
            <a:r>
              <a:rPr kumimoji="0" lang="he-IL" b="0" i="0" u="none" strike="noStrike" cap="none" normalizeH="0" baseline="3000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David" pitchFamily="2" charset="-79"/>
              </a:rPr>
              <a:t>  </a:t>
            </a:r>
            <a:r>
              <a:rPr kumimoji="0" lang="he-IL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David" pitchFamily="2" charset="-79"/>
              </a:rPr>
              <a:t> </a:t>
            </a:r>
            <a:r>
              <a:rPr kumimoji="0" lang="he-IL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David" pitchFamily="2" charset="-79"/>
              </a:rPr>
              <a:t>רוי</a:t>
            </a:r>
            <a:r>
              <a:rPr kumimoji="0" lang="he-IL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David" pitchFamily="2" charset="-79"/>
              </a:rPr>
              <a:t> </a:t>
            </a:r>
            <a:r>
              <a:rPr kumimoji="0" lang="he-IL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David" pitchFamily="2" charset="-79"/>
              </a:rPr>
              <a:t>הומברג</a:t>
            </a:r>
            <a:r>
              <a:rPr kumimoji="0" lang="he-IL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David" pitchFamily="2" charset="-79"/>
              </a:rPr>
              <a:t>, </a:t>
            </a:r>
            <a:r>
              <a:rPr kumimoji="0" lang="he-IL" b="0" i="0" u="none" strike="noStrike" cap="none" normalizeH="0" baseline="3000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David" pitchFamily="2" charset="-79"/>
              </a:rPr>
              <a:t> </a:t>
            </a:r>
            <a:r>
              <a:rPr kumimoji="0" lang="he-IL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David" pitchFamily="2" charset="-79"/>
              </a:rPr>
              <a:t> רחל בכר</a:t>
            </a:r>
            <a:r>
              <a:rPr kumimoji="0" lang="he-IL" b="0" i="0" u="none" strike="noStrike" cap="none" normalizeH="0" baseline="3000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David" pitchFamily="2" charset="-79"/>
              </a:rPr>
              <a:t> </a:t>
            </a:r>
            <a:r>
              <a:rPr kumimoji="0" lang="he-IL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David" pitchFamily="2" charset="-79"/>
              </a:rPr>
              <a:t>, שחר קול</a:t>
            </a:r>
            <a:r>
              <a:rPr kumimoji="0" lang="he-IL" b="0" i="0" u="none" strike="noStrike" cap="none" normalizeH="0" baseline="3000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David" pitchFamily="2" charset="-79"/>
              </a:rPr>
              <a:t> </a:t>
            </a:r>
            <a:endParaRPr kumimoji="0" lang="he-IL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027324" y="2051557"/>
            <a:ext cx="7712432" cy="192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e-IL" b="0" i="0" u="sng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David" pitchFamily="2" charset="-79"/>
              </a:rPr>
              <a:t>מטרות</a:t>
            </a:r>
            <a:r>
              <a:rPr kumimoji="0" lang="he-IL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David" pitchFamily="2" charset="-79"/>
              </a:rPr>
              <a:t>: לתאר את פעילות </a:t>
            </a:r>
            <a:r>
              <a:rPr kumimoji="0" lang="he-IL" b="0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David" pitchFamily="2" charset="-79"/>
              </a:rPr>
              <a:t>הח"ג</a:t>
            </a:r>
            <a:r>
              <a:rPr kumimoji="0" lang="he-IL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David" pitchFamily="2" charset="-79"/>
              </a:rPr>
              <a:t> בישראל בשנים 2007 עד 2010, במכבי שירותי בריאות, </a:t>
            </a: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e-IL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David" pitchFamily="2" charset="-79"/>
              </a:rPr>
              <a:t>גורם עצמאי ובלתי תלוי, שאינו מעורב בעצמו בטיפולים.</a:t>
            </a: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e-IL" b="0" i="0" u="sng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David" pitchFamily="2" charset="-79"/>
              </a:rPr>
              <a:t>שיטות</a:t>
            </a:r>
            <a:r>
              <a:rPr kumimoji="0" lang="he-IL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David" pitchFamily="2" charset="-79"/>
              </a:rPr>
              <a:t>: נתונים אודות מחזורי הטיפול ושיעורי ילודה נאספו מתוך "רישום בעיות הפוריות" </a:t>
            </a: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e-IL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David" pitchFamily="2" charset="-79"/>
              </a:rPr>
              <a:t>שבמסדי הנתונים של מכבי שירותי בריאות.</a:t>
            </a: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e-IL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ea typeface="Times New Roman" pitchFamily="18" charset="0"/>
              <a:cs typeface="David" pitchFamily="2" charset="-79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e-IL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David" pitchFamily="2" charset="-79"/>
              </a:rPr>
              <a:t>ניתוח סטטיסטי בוצע בחתכים של שנה וגיל בעת תחילת מחזור הטיפול.</a:t>
            </a:r>
            <a:endParaRPr kumimoji="0" lang="he-IL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5085184"/>
            <a:ext cx="3454400" cy="88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טבלה 3"/>
          <p:cNvGraphicFramePr>
            <a:graphicFrameLocks noGrp="1"/>
          </p:cNvGraphicFramePr>
          <p:nvPr/>
        </p:nvGraphicFramePr>
        <p:xfrm>
          <a:off x="899594" y="1628800"/>
          <a:ext cx="6984774" cy="3456382"/>
        </p:xfrm>
        <a:graphic>
          <a:graphicData uri="http://schemas.openxmlformats.org/drawingml/2006/table">
            <a:tbl>
              <a:tblPr rtl="1"/>
              <a:tblGrid>
                <a:gridCol w="871127"/>
                <a:gridCol w="1278890"/>
                <a:gridCol w="1000869"/>
                <a:gridCol w="1000869"/>
                <a:gridCol w="1279817"/>
                <a:gridCol w="274312"/>
                <a:gridCol w="1278890"/>
              </a:tblGrid>
              <a:tr h="994942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he-IL" sz="14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David"/>
                        </a:rPr>
                        <a:t>שנה</a:t>
                      </a:r>
                      <a:endParaRPr lang="en-US" sz="14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he-IL" sz="14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David"/>
                        </a:rPr>
                        <a:t>מספר טיפולים</a:t>
                      </a:r>
                      <a:endParaRPr lang="en-US" sz="14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he-IL" sz="14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David"/>
                        </a:rPr>
                        <a:t>מספר לידות</a:t>
                      </a:r>
                      <a:endParaRPr lang="en-US" sz="14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he-IL" sz="14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David"/>
                        </a:rPr>
                        <a:t>% הצלחה</a:t>
                      </a:r>
                      <a:endParaRPr lang="en-US" sz="14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David"/>
                        </a:rPr>
                        <a:t>95% CI</a:t>
                      </a:r>
                      <a:endParaRPr lang="en-US" sz="14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</a:tr>
              <a:tr h="492288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2007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6369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1199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18.8%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17.9%</a:t>
                      </a:r>
                      <a:endParaRPr lang="en-US" sz="12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12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19.8%</a:t>
                      </a:r>
                      <a:endParaRPr lang="en-US" sz="12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92288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2008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7471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1357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18.2%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17.3%</a:t>
                      </a:r>
                      <a:endParaRPr lang="en-US" sz="12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12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19.0%</a:t>
                      </a:r>
                      <a:endParaRPr lang="en-US" sz="12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92288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2009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8748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1418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16.2%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15.4%</a:t>
                      </a:r>
                      <a:endParaRPr lang="en-US" sz="12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12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17.0%</a:t>
                      </a:r>
                      <a:endParaRPr lang="en-US" sz="12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92288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2010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9525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1412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14.8%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14.1%</a:t>
                      </a:r>
                      <a:endParaRPr lang="en-US" sz="12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12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15.5%</a:t>
                      </a:r>
                      <a:endParaRPr lang="en-US" sz="12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92288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he-IL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סה"כ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32113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5386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16.8%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16.4%</a:t>
                      </a:r>
                      <a:endParaRPr lang="en-US" sz="12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12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17.2%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685199" y="1042284"/>
            <a:ext cx="738856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e-IL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David" pitchFamily="2" charset="-79"/>
              </a:rPr>
              <a:t>מספר הטיפולים ה"טריים" ומספר לידות שהושגו  בעקבותיהם בתקופה הנסקרת (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David" pitchFamily="2" charset="-79"/>
              </a:rPr>
              <a:t>CI </a:t>
            </a:r>
            <a:r>
              <a:rPr kumimoji="0" lang="he-IL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David" pitchFamily="2" charset="-79"/>
              </a:rPr>
              <a:t>– רווח סמך)</a:t>
            </a:r>
            <a:endParaRPr kumimoji="0" lang="he-IL" sz="16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 smtClean="0">
                <a:solidFill>
                  <a:srgbClr val="FFFF00"/>
                </a:solidFill>
              </a:rPr>
              <a:t>מספר הטיפולים ומספר הלידות</a:t>
            </a:r>
            <a:endParaRPr lang="he-IL" dirty="0">
              <a:solidFill>
                <a:srgbClr val="FFFF00"/>
              </a:solidFill>
            </a:endParaRPr>
          </a:p>
        </p:txBody>
      </p:sp>
      <p:graphicFrame>
        <p:nvGraphicFramePr>
          <p:cNvPr id="4" name="מציין מיקום תוכן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 smtClean="0">
                <a:solidFill>
                  <a:srgbClr val="FFC000"/>
                </a:solidFill>
              </a:rPr>
              <a:t>אחוז הטיפולים שהסתיימו בלידה</a:t>
            </a:r>
            <a:endParaRPr lang="he-IL" dirty="0">
              <a:solidFill>
                <a:srgbClr val="FFC000"/>
              </a:solidFill>
            </a:endParaRPr>
          </a:p>
        </p:txBody>
      </p:sp>
      <p:graphicFrame>
        <p:nvGraphicFramePr>
          <p:cNvPr id="4" name="מציין מיקום תוכן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484784"/>
            <a:ext cx="8028261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406836" y="620688"/>
            <a:ext cx="3078087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he-IL" sz="2800" dirty="0" smtClean="0">
                <a:solidFill>
                  <a:srgbClr val="FFC000"/>
                </a:solidFill>
              </a:rPr>
              <a:t>נתוני משרד הבריאות</a:t>
            </a:r>
            <a:endParaRPr lang="he-IL" sz="28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844824"/>
            <a:ext cx="7344816" cy="4224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406836" y="620688"/>
            <a:ext cx="3078087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he-IL" sz="2800" dirty="0" smtClean="0">
                <a:solidFill>
                  <a:srgbClr val="FFC000"/>
                </a:solidFill>
              </a:rPr>
              <a:t>נתוני משרד הבריאות</a:t>
            </a:r>
            <a:endParaRPr lang="he-IL" sz="28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טבלה 3"/>
          <p:cNvGraphicFramePr>
            <a:graphicFrameLocks noGrp="1"/>
          </p:cNvGraphicFramePr>
          <p:nvPr/>
        </p:nvGraphicFramePr>
        <p:xfrm>
          <a:off x="755575" y="836712"/>
          <a:ext cx="7416825" cy="5801055"/>
        </p:xfrm>
        <a:graphic>
          <a:graphicData uri="http://schemas.openxmlformats.org/drawingml/2006/table">
            <a:tbl>
              <a:tblPr rtl="1"/>
              <a:tblGrid>
                <a:gridCol w="882780"/>
                <a:gridCol w="1124872"/>
                <a:gridCol w="1124872"/>
                <a:gridCol w="934134"/>
                <a:gridCol w="934134"/>
                <a:gridCol w="808603"/>
                <a:gridCol w="803715"/>
                <a:gridCol w="803715"/>
              </a:tblGrid>
              <a:tr h="337840">
                <a:tc>
                  <a:txBody>
                    <a:bodyPr/>
                    <a:lstStyle/>
                    <a:p>
                      <a:pPr rtl="1"/>
                      <a:endParaRPr lang="en-US" sz="700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he-IL" sz="16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David"/>
                        </a:rPr>
                        <a:t>גיל</a:t>
                      </a:r>
                      <a:endParaRPr lang="en-US" sz="16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he-IL" sz="16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David"/>
                        </a:rPr>
                        <a:t>מספר טיפולים</a:t>
                      </a:r>
                      <a:endParaRPr lang="en-US" sz="16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he-IL" sz="16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David"/>
                        </a:rPr>
                        <a:t>מספר לידות</a:t>
                      </a:r>
                      <a:endParaRPr lang="en-US" sz="16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he-IL" sz="16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David"/>
                        </a:rPr>
                        <a:t>% הצלחה</a:t>
                      </a:r>
                      <a:endParaRPr lang="en-US" sz="16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he-IL" sz="16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David"/>
                        </a:rPr>
                        <a:t>95% </a:t>
                      </a: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David"/>
                        </a:rPr>
                        <a:t>CI</a:t>
                      </a:r>
                      <a:endParaRPr lang="en-US" sz="16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</a:tr>
              <a:tr h="175959">
                <a:tc rowSpan="6"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2007</a:t>
                      </a:r>
                      <a:endParaRPr lang="en-US" sz="16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he-IL" sz="1200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סה"כ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6337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1197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18.9%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17.9%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19.9%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75959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20-25</a:t>
                      </a:r>
                      <a:endParaRPr lang="en-US" sz="9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153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38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24.8%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18.0%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31.7%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75959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25-30</a:t>
                      </a:r>
                      <a:endParaRPr lang="en-US" sz="9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899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232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25.8%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22.9%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28.7%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75959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30-35</a:t>
                      </a:r>
                      <a:endParaRPr lang="en-US" sz="9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1919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496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25.8%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23.9%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27.8%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75959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35-40</a:t>
                      </a:r>
                      <a:endParaRPr lang="en-US" sz="9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1668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319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19.1%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17.2%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21.0%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75959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40-45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1698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112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6.6%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5.4%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7.8%</a:t>
                      </a:r>
                      <a:endParaRPr lang="en-US" sz="10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5959">
                <a:tc rowSpan="6"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2008</a:t>
                      </a:r>
                      <a:endParaRPr lang="en-US" sz="16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he-IL" sz="1200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סה"כ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7436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1357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18.2%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17.4%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19.1%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75959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20-25</a:t>
                      </a:r>
                      <a:endParaRPr lang="en-US" sz="9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199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58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29.1%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22.8%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35.5%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75959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25-30</a:t>
                      </a:r>
                      <a:endParaRPr lang="en-US" sz="9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904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249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27.5%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24.6%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30.5%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75959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30-35</a:t>
                      </a:r>
                      <a:endParaRPr lang="en-US" sz="9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2046</a:t>
                      </a:r>
                      <a:endParaRPr lang="en-US" sz="9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537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26.2%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24.3%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28.2%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75959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35-40</a:t>
                      </a:r>
                      <a:endParaRPr lang="en-US" sz="9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2177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378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17.4%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15.8%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19.0%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75959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40-45</a:t>
                      </a:r>
                      <a:endParaRPr lang="en-US" sz="9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2110</a:t>
                      </a:r>
                      <a:endParaRPr lang="en-US" sz="9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135</a:t>
                      </a:r>
                      <a:endParaRPr lang="en-US" sz="9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6.4%</a:t>
                      </a:r>
                      <a:endParaRPr lang="en-US" sz="9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5.4%</a:t>
                      </a:r>
                      <a:endParaRPr lang="en-US" sz="9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9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7.4%</a:t>
                      </a:r>
                      <a:endParaRPr lang="en-US" sz="9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5959">
                <a:tc rowSpan="6"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2009</a:t>
                      </a:r>
                      <a:endParaRPr lang="en-US" sz="16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he-IL" sz="1200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סה"כ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8705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1416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16.3%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15.5%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17.0%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75959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20-25</a:t>
                      </a:r>
                      <a:endParaRPr lang="en-US" sz="9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203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72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35.5%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28.9%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42.0%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75959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25-30</a:t>
                      </a:r>
                      <a:endParaRPr lang="en-US" sz="9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957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250</a:t>
                      </a:r>
                      <a:endParaRPr lang="en-US" sz="9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26.1%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23.3%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28.9%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75959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30-35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2186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508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23.2%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21.5%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25.0%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75959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35-40</a:t>
                      </a:r>
                      <a:endParaRPr lang="en-US" sz="9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2692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455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16.9%</a:t>
                      </a:r>
                      <a:endParaRPr lang="en-US" sz="9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15.5%</a:t>
                      </a:r>
                      <a:endParaRPr lang="en-US" sz="9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18.3%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75959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40-45</a:t>
                      </a:r>
                      <a:endParaRPr lang="en-US" sz="9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2667</a:t>
                      </a:r>
                      <a:endParaRPr lang="en-US" sz="9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131</a:t>
                      </a:r>
                      <a:endParaRPr lang="en-US" sz="9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4.9%</a:t>
                      </a:r>
                      <a:endParaRPr lang="en-US" sz="9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4.1%</a:t>
                      </a:r>
                      <a:endParaRPr lang="en-US" sz="9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9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5.7%</a:t>
                      </a:r>
                      <a:endParaRPr lang="en-US" sz="9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5959">
                <a:tc rowSpan="6"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2010</a:t>
                      </a:r>
                      <a:endParaRPr lang="en-US" sz="16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he-IL" sz="1200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סה"כ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9477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1411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14.9%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14.2%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15.6%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75959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20-25</a:t>
                      </a:r>
                      <a:endParaRPr lang="en-US" sz="9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238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56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23.5%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18.1%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28.9%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75959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25-30</a:t>
                      </a:r>
                      <a:endParaRPr lang="en-US" sz="9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1042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274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26.3%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23.6%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29.0%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75959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30-35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2106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487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23.1%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21.3%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24.9%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75959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35-40</a:t>
                      </a:r>
                      <a:endParaRPr lang="en-US" sz="9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2983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395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13.2%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12.0%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14.5%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75959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40-45</a:t>
                      </a:r>
                      <a:endParaRPr lang="en-US" sz="9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3108</a:t>
                      </a:r>
                      <a:endParaRPr lang="en-US" sz="9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199</a:t>
                      </a:r>
                      <a:endParaRPr lang="en-US" sz="9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6.4%</a:t>
                      </a:r>
                      <a:endParaRPr lang="en-US" sz="9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5.5%</a:t>
                      </a:r>
                      <a:endParaRPr lang="en-US" sz="9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9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7.3%</a:t>
                      </a:r>
                      <a:endParaRPr lang="en-US" sz="9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5959">
                <a:tc rowSpan="6"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2007-2010</a:t>
                      </a:r>
                      <a:endParaRPr lang="en-US" sz="16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he-IL" sz="1200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Arial"/>
                        </a:rPr>
                        <a:t>סה"כ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31955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5381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16.8%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16.4%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1200" i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17.2%</a:t>
                      </a:r>
                      <a:endParaRPr lang="en-US" sz="12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75959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20-25</a:t>
                      </a:r>
                      <a:endParaRPr lang="en-US" sz="9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793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224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28.2%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25.1%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31.4%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75959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25-30</a:t>
                      </a:r>
                      <a:endParaRPr lang="en-US" sz="9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3802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1005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26.4%</a:t>
                      </a:r>
                      <a:endParaRPr lang="en-US" sz="9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25.0%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27.8%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75959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30-35</a:t>
                      </a:r>
                      <a:endParaRPr lang="en-US" sz="9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8257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2028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24.6%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23.6%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9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25.5%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75959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35-40</a:t>
                      </a:r>
                      <a:endParaRPr lang="en-US" sz="9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9520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1547</a:t>
                      </a:r>
                      <a:endParaRPr lang="en-US" sz="9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16.3%</a:t>
                      </a:r>
                      <a:endParaRPr lang="en-US" sz="9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15.5%</a:t>
                      </a:r>
                      <a:endParaRPr lang="en-US" sz="9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17.0%</a:t>
                      </a:r>
                      <a:endParaRPr lang="en-US" sz="9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75959">
                <a:tc vMerge="1">
                  <a:txBody>
                    <a:bodyPr/>
                    <a:lstStyle/>
                    <a:p>
                      <a:pPr rtl="1"/>
                      <a:endParaRPr lang="he-I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40-45</a:t>
                      </a:r>
                      <a:endParaRPr lang="en-US" sz="9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9583</a:t>
                      </a:r>
                      <a:endParaRPr lang="en-US" sz="9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577</a:t>
                      </a:r>
                      <a:endParaRPr lang="en-US" sz="9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6.0%</a:t>
                      </a:r>
                      <a:endParaRPr lang="en-US" sz="9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5.5%</a:t>
                      </a:r>
                      <a:endParaRPr lang="en-US" sz="9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-</a:t>
                      </a:r>
                      <a:endParaRPr lang="en-US" sz="9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Arial"/>
                        </a:rPr>
                        <a:t>6.5%</a:t>
                      </a:r>
                      <a:endParaRPr lang="en-US" sz="9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45835" marR="4583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331640" y="317557"/>
            <a:ext cx="727280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e-IL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David" pitchFamily="2" charset="-79"/>
              </a:rPr>
              <a:t>מספר הטיפולים והצלחות (לידת חי) לאחר מחזורים טריים לפי גיל המטופלות (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David" pitchFamily="2" charset="-79"/>
              </a:rPr>
              <a:t>CI</a:t>
            </a:r>
            <a:r>
              <a:rPr kumimoji="0" lang="he-IL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David" pitchFamily="2" charset="-79"/>
              </a:rPr>
              <a:t>-רווח סמך)</a:t>
            </a:r>
            <a:endParaRPr kumimoji="0" lang="he-IL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 smtClean="0">
                <a:solidFill>
                  <a:srgbClr val="FFC000"/>
                </a:solidFill>
              </a:rPr>
              <a:t>אחוז המטופלות מעל גיל 40</a:t>
            </a:r>
            <a:endParaRPr lang="he-IL" dirty="0">
              <a:solidFill>
                <a:srgbClr val="FFC000"/>
              </a:solidFill>
            </a:endParaRPr>
          </a:p>
        </p:txBody>
      </p:sp>
      <p:graphicFrame>
        <p:nvGraphicFramePr>
          <p:cNvPr id="4" name="מציין מיקום תוכן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1266</Words>
  <Application>Microsoft Office PowerPoint</Application>
  <PresentationFormat>‫הצגה על המסך (4:3)</PresentationFormat>
  <Paragraphs>579</Paragraphs>
  <Slides>18</Slides>
  <Notes>0</Notes>
  <HiddenSlides>0</HiddenSlides>
  <MMClips>0</MMClips>
  <ScaleCrop>false</ScaleCrop>
  <HeadingPairs>
    <vt:vector size="4" baseType="variant">
      <vt:variant>
        <vt:lpstr>ערכת נושא</vt:lpstr>
      </vt:variant>
      <vt:variant>
        <vt:i4>1</vt:i4>
      </vt:variant>
      <vt:variant>
        <vt:lpstr>כותרות שקופיות</vt:lpstr>
      </vt:variant>
      <vt:variant>
        <vt:i4>18</vt:i4>
      </vt:variant>
    </vt:vector>
  </HeadingPairs>
  <TitlesOfParts>
    <vt:vector size="19" baseType="lpstr">
      <vt:lpstr>ערכת נושא Office</vt:lpstr>
      <vt:lpstr>המשמעות הכלכלית של טיפולי פריון בגיל המבוגר </vt:lpstr>
      <vt:lpstr>שקופית 2</vt:lpstr>
      <vt:lpstr>שקופית 3</vt:lpstr>
      <vt:lpstr>מספר הטיפולים ומספר הלידות</vt:lpstr>
      <vt:lpstr>אחוז הטיפולים שהסתיימו בלידה</vt:lpstr>
      <vt:lpstr>שקופית 6</vt:lpstr>
      <vt:lpstr>שקופית 7</vt:lpstr>
      <vt:lpstr>שקופית 8</vt:lpstr>
      <vt:lpstr>אחוז המטופלות מעל גיל 40</vt:lpstr>
      <vt:lpstr>שקופית 10</vt:lpstr>
      <vt:lpstr>מטופלות מעל גיל 40: מאפיינים קליניים </vt:lpstr>
      <vt:lpstr>גיל 40-45, פיזיולוגיה, בקצרה</vt:lpstr>
      <vt:lpstr>שקופית 13</vt:lpstr>
      <vt:lpstr>היבט כלכלי - כללי</vt:lpstr>
      <vt:lpstr>עלות טיפולי פריון ביחס למחלות אחרות</vt:lpstr>
      <vt:lpstr>היבט כלכלי – גיל מבוגר</vt:lpstr>
      <vt:lpstr>נתונים נוספים מישראל</vt:lpstr>
      <vt:lpstr>סיכום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המשמעות הכלכלית של טיפולי פריון בגיל המבוגר </dc:title>
  <dc:creator>user</dc:creator>
  <cp:lastModifiedBy>user</cp:lastModifiedBy>
  <cp:revision>40</cp:revision>
  <dcterms:created xsi:type="dcterms:W3CDTF">2012-11-16T09:09:08Z</dcterms:created>
  <dcterms:modified xsi:type="dcterms:W3CDTF">2012-11-22T17:29:16Z</dcterms:modified>
</cp:coreProperties>
</file>