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9" r:id="rId4"/>
    <p:sldId id="258" r:id="rId5"/>
    <p:sldId id="259" r:id="rId6"/>
    <p:sldId id="265" r:id="rId7"/>
    <p:sldId id="273" r:id="rId8"/>
    <p:sldId id="261" r:id="rId9"/>
    <p:sldId id="268" r:id="rId10"/>
    <p:sldId id="266" r:id="rId11"/>
    <p:sldId id="274" r:id="rId12"/>
    <p:sldId id="27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8" autoAdjust="0"/>
    <p:restoredTop sz="94660"/>
  </p:normalViewPr>
  <p:slideViewPr>
    <p:cSldViewPr snapToGrid="0">
      <p:cViewPr varScale="1">
        <p:scale>
          <a:sx n="116" d="100"/>
          <a:sy n="116" d="100"/>
        </p:scale>
        <p:origin x="336"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he-IL" smtClean="0"/>
              <a:t>לחץ כדי לערוך סגנון כותרת של תבנית בסיס</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e-IL" smtClean="0"/>
              <a:t>לחץ כדי לערוך סגנון כותרת משנה של תבנית בסיס</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תמונה פנורמית עם כיתוב">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he-IL" smtClean="0"/>
              <a:t>לחץ כדי לערוך סגנון כותרת של תבנית בסיס</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e-IL" smtClean="0"/>
              <a:t>לחץ על הסמל כדי להוסיף תמונה</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כותרת וכיתוב">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ציטוט עם כיתוב">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he-IL" smtClean="0"/>
              <a:t>לחץ כדי לערוך סגנון כותרת של תבנית בסיס</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he-IL" smtClean="0"/>
              <a:t>לחץ כדי לערוך סגנונות טקסט של תבנית בסיס</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כרטיס שם">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כרטיס שם עם ציטוט">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he-IL" smtClean="0"/>
              <a:t>לחץ כדי לערוך סגנון כותרת של תבנית בסיס</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he-IL" smtClean="0"/>
              <a:t>לחץ כדי לערוך סגנונות טקסט של תבנית בסיס</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או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he-IL" smtClean="0"/>
              <a:t>לחץ כדי לערוך סגנון כותרת של תבנית בסיס</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he-IL" smtClean="0"/>
              <a:t>לחץ כדי לערוך סגנונות טקסט של תבנית בסיס</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he-IL" smtClean="0"/>
              <a:t>לחץ כדי לערוך סגנון כותרת של תבנית בסיס</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he-IL" smtClean="0"/>
              <a:t>לחץ כדי לערוך סגנון כותרת של תבנית בסיס</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Content Placeholder 2"/>
          <p:cNvSpPr>
            <a:spLocks noGrp="1"/>
          </p:cNvSpPr>
          <p:nvPr>
            <p:ph idx="1"/>
          </p:nvPr>
        </p:nvSpPr>
        <p:spPr/>
        <p:txBody>
          <a:bodyPr anchor="ct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Date Placeholder 3"/>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he-IL" smtClean="0"/>
              <a:t>לחץ כדי לערוך סגנון כותרת של תבנית בסיס</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he-IL" smtClean="0"/>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he-IL" smtClean="0"/>
              <a:t>לחץ כדי לערוך סגנון כותרת של תבנית בסיס</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he-IL" smtClean="0"/>
              <a:t>לחץ כדי לערוך סגנון כותרת של תבנית בסיס</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e-IL" smtClean="0"/>
              <a:t>לחץ על הסמל כדי להוסיף תמונה</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Date Placeholder 4"/>
          <p:cNvSpPr>
            <a:spLocks noGrp="1"/>
          </p:cNvSpPr>
          <p:nvPr>
            <p:ph type="dt" sz="half" idx="10"/>
          </p:nvPr>
        </p:nvSpPr>
        <p:spPr/>
        <p:txBody>
          <a:bodyPr/>
          <a:lstStyle/>
          <a:p>
            <a:fld id="{B61BEF0D-F0BB-DE4B-95CE-6DB70DBA9567}" type="datetimeFigureOut">
              <a:rPr lang="en-US" dirty="0"/>
              <a:pPr/>
              <a:t>1/15/2016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he-IL" smtClean="0"/>
              <a:t>לחץ כדי לערוך סגנון כותרת של תבנית בסיס</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1/15/2016</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1" eaLnBrk="1" latinLnBrk="0" hangingPunct="1">
        <a:spcBef>
          <a:spcPct val="0"/>
        </a:spcBef>
        <a:buNone/>
        <a:defRPr sz="36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r" defTabSz="457200" rtl="1"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r" defTabSz="457200" rtl="1"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r" defTabSz="457200" rtl="1"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ctrTitle"/>
          </p:nvPr>
        </p:nvSpPr>
        <p:spPr>
          <a:xfrm>
            <a:off x="431800" y="846667"/>
            <a:ext cx="10525125" cy="2421464"/>
          </a:xfrm>
        </p:spPr>
        <p:txBody>
          <a:bodyPr>
            <a:normAutofit/>
          </a:bodyPr>
          <a:lstStyle/>
          <a:p>
            <a:pPr algn="ctr" rtl="0"/>
            <a:r>
              <a:rPr lang="he-IL" dirty="0" smtClean="0">
                <a:solidFill>
                  <a:srgbClr val="FFC000"/>
                </a:solidFill>
              </a:rPr>
              <a:t>טיפולי </a:t>
            </a:r>
            <a:r>
              <a:rPr lang="he-IL" dirty="0" err="1" smtClean="0">
                <a:solidFill>
                  <a:srgbClr val="FFC000"/>
                </a:solidFill>
              </a:rPr>
              <a:t>הח"ג</a:t>
            </a:r>
            <a:r>
              <a:rPr lang="he-IL" dirty="0" smtClean="0">
                <a:solidFill>
                  <a:srgbClr val="FFC000"/>
                </a:solidFill>
              </a:rPr>
              <a:t> לנשאים של מחלות נגיפיות</a:t>
            </a:r>
            <a:br>
              <a:rPr lang="he-IL" dirty="0" smtClean="0">
                <a:solidFill>
                  <a:srgbClr val="FFC000"/>
                </a:solidFill>
              </a:rPr>
            </a:br>
            <a:r>
              <a:rPr lang="he-IL" dirty="0" smtClean="0">
                <a:solidFill>
                  <a:srgbClr val="FFC000"/>
                </a:solidFill>
              </a:rPr>
              <a:t>רגולציה</a:t>
            </a:r>
            <a:endParaRPr lang="he-IL" dirty="0">
              <a:solidFill>
                <a:srgbClr val="FFC000"/>
              </a:solidFill>
            </a:endParaRPr>
          </a:p>
        </p:txBody>
      </p:sp>
      <p:sp>
        <p:nvSpPr>
          <p:cNvPr id="4" name="כותרת משנה 2"/>
          <p:cNvSpPr>
            <a:spLocks noGrp="1"/>
          </p:cNvSpPr>
          <p:nvPr>
            <p:ph type="subTitle" idx="1"/>
          </p:nvPr>
        </p:nvSpPr>
        <p:spPr>
          <a:xfrm>
            <a:off x="4007224" y="3684935"/>
            <a:ext cx="2756648" cy="943902"/>
          </a:xfrm>
        </p:spPr>
        <p:txBody>
          <a:bodyPr>
            <a:noAutofit/>
          </a:bodyPr>
          <a:lstStyle/>
          <a:p>
            <a:pPr rtl="0"/>
            <a:r>
              <a:rPr lang="he-IL" sz="2400" dirty="0" smtClean="0"/>
              <a:t>שחר קול</a:t>
            </a:r>
          </a:p>
          <a:p>
            <a:r>
              <a:rPr lang="he-IL" sz="2400" dirty="0" smtClean="0"/>
              <a:t>ינואר 2016</a:t>
            </a:r>
            <a:endParaRPr lang="en-US" sz="2400" dirty="0" smtClean="0"/>
          </a:p>
        </p:txBody>
      </p:sp>
      <p:pic>
        <p:nvPicPr>
          <p:cNvPr id="3" name="תמונה 2"/>
          <p:cNvPicPr>
            <a:picLocks noChangeAspect="1"/>
          </p:cNvPicPr>
          <p:nvPr/>
        </p:nvPicPr>
        <p:blipFill>
          <a:blip r:embed="rId2"/>
          <a:stretch>
            <a:fillRect/>
          </a:stretch>
        </p:blipFill>
        <p:spPr>
          <a:xfrm>
            <a:off x="431800" y="5045642"/>
            <a:ext cx="3086100" cy="1485900"/>
          </a:xfrm>
          <a:prstGeom prst="rect">
            <a:avLst/>
          </a:prstGeom>
        </p:spPr>
      </p:pic>
      <p:pic>
        <p:nvPicPr>
          <p:cNvPr id="6" name="תמונה 5"/>
          <p:cNvPicPr>
            <a:picLocks noChangeAspect="1"/>
          </p:cNvPicPr>
          <p:nvPr/>
        </p:nvPicPr>
        <p:blipFill>
          <a:blip r:embed="rId3"/>
          <a:stretch>
            <a:fillRect/>
          </a:stretch>
        </p:blipFill>
        <p:spPr>
          <a:xfrm>
            <a:off x="7909183" y="3883592"/>
            <a:ext cx="1733550" cy="2647950"/>
          </a:xfrm>
          <a:prstGeom prst="rect">
            <a:avLst/>
          </a:prstGeom>
        </p:spPr>
      </p:pic>
    </p:spTree>
    <p:extLst>
      <p:ext uri="{BB962C8B-B14F-4D97-AF65-F5344CB8AC3E}">
        <p14:creationId xmlns:p14="http://schemas.microsoft.com/office/powerpoint/2010/main" val="2725900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pPr algn="ctr"/>
            <a:r>
              <a:rPr lang="he-IL" dirty="0" smtClean="0">
                <a:solidFill>
                  <a:srgbClr val="FFC000"/>
                </a:solidFill>
              </a:rPr>
              <a:t>מה נדרש מבחינה רגולטורית?</a:t>
            </a:r>
            <a:endParaRPr lang="he-IL" dirty="0">
              <a:solidFill>
                <a:srgbClr val="FFC000"/>
              </a:solidFill>
            </a:endParaRPr>
          </a:p>
        </p:txBody>
      </p:sp>
      <p:sp>
        <p:nvSpPr>
          <p:cNvPr id="3" name="מציין מיקום תוכן 2"/>
          <p:cNvSpPr>
            <a:spLocks noGrp="1"/>
          </p:cNvSpPr>
          <p:nvPr>
            <p:ph idx="1"/>
          </p:nvPr>
        </p:nvSpPr>
        <p:spPr>
          <a:xfrm>
            <a:off x="685801" y="1815353"/>
            <a:ext cx="10367681" cy="3975847"/>
          </a:xfrm>
        </p:spPr>
        <p:txBody>
          <a:bodyPr>
            <a:normAutofit/>
          </a:bodyPr>
          <a:lstStyle/>
          <a:p>
            <a:r>
              <a:rPr lang="he-IL" sz="2400" dirty="0" smtClean="0">
                <a:solidFill>
                  <a:srgbClr val="FFFF00"/>
                </a:solidFill>
              </a:rPr>
              <a:t>יש להגדיר </a:t>
            </a:r>
            <a:r>
              <a:rPr lang="he-IL" sz="2400" dirty="0">
                <a:solidFill>
                  <a:srgbClr val="FFFF00"/>
                </a:solidFill>
              </a:rPr>
              <a:t>עבור יחידות ה </a:t>
            </a:r>
            <a:r>
              <a:rPr lang="en-US" sz="2400" dirty="0">
                <a:solidFill>
                  <a:srgbClr val="FFFF00"/>
                </a:solidFill>
              </a:rPr>
              <a:t>IVF</a:t>
            </a:r>
            <a:r>
              <a:rPr lang="he-IL" sz="2400" dirty="0">
                <a:solidFill>
                  <a:srgbClr val="FFFF00"/>
                </a:solidFill>
              </a:rPr>
              <a:t>/פוריות  </a:t>
            </a:r>
            <a:r>
              <a:rPr lang="he-IL" sz="2400" b="1" dirty="0">
                <a:solidFill>
                  <a:srgbClr val="FFFF00"/>
                </a:solidFill>
              </a:rPr>
              <a:t>נוהל והנחיות קליניות ומעבדתיות לגבי </a:t>
            </a:r>
            <a:r>
              <a:rPr lang="he-IL" sz="2400" b="1" dirty="0" smtClean="0">
                <a:solidFill>
                  <a:srgbClr val="FFFF00"/>
                </a:solidFill>
              </a:rPr>
              <a:t>שתי  </a:t>
            </a:r>
            <a:r>
              <a:rPr lang="he-IL" sz="2400" b="1" dirty="0">
                <a:solidFill>
                  <a:srgbClr val="FFFF00"/>
                </a:solidFill>
              </a:rPr>
              <a:t>קבוצות נשאים/</a:t>
            </a:r>
            <a:r>
              <a:rPr lang="he-IL" sz="2400" b="1" dirty="0" err="1">
                <a:solidFill>
                  <a:srgbClr val="FFFF00"/>
                </a:solidFill>
              </a:rPr>
              <a:t>יות</a:t>
            </a:r>
            <a:r>
              <a:rPr lang="he-IL" sz="2400" dirty="0">
                <a:solidFill>
                  <a:srgbClr val="FFFF00"/>
                </a:solidFill>
              </a:rPr>
              <a:t>:</a:t>
            </a:r>
            <a:endParaRPr lang="en-US" sz="2400" dirty="0">
              <a:solidFill>
                <a:srgbClr val="FFFF00"/>
              </a:solidFill>
            </a:endParaRPr>
          </a:p>
          <a:p>
            <a:pPr marL="457200" lvl="1" indent="0">
              <a:buNone/>
            </a:pPr>
            <a:r>
              <a:rPr lang="he-IL" sz="2400" dirty="0">
                <a:solidFill>
                  <a:srgbClr val="FFFF00"/>
                </a:solidFill>
              </a:rPr>
              <a:t>א. נשא שבבדיקת דם יש העלמות הנגיף (לאחר טיפול או ספונטנית) </a:t>
            </a:r>
            <a:r>
              <a:rPr lang="he-IL" sz="2400" dirty="0" smtClean="0">
                <a:solidFill>
                  <a:srgbClr val="FFFF00"/>
                </a:solidFill>
              </a:rPr>
              <a:t>. בוצע, 11.2014</a:t>
            </a:r>
            <a:endParaRPr lang="en-US" sz="2400" dirty="0">
              <a:solidFill>
                <a:srgbClr val="FFFF00"/>
              </a:solidFill>
            </a:endParaRPr>
          </a:p>
          <a:p>
            <a:pPr marL="457200" lvl="1" indent="0">
              <a:buNone/>
            </a:pPr>
            <a:r>
              <a:rPr lang="he-IL" sz="2400" dirty="0">
                <a:solidFill>
                  <a:srgbClr val="FFFF00"/>
                </a:solidFill>
              </a:rPr>
              <a:t>ב. </a:t>
            </a:r>
            <a:r>
              <a:rPr lang="he-IL" sz="2400" dirty="0" smtClean="0">
                <a:solidFill>
                  <a:srgbClr val="FFFF00"/>
                </a:solidFill>
              </a:rPr>
              <a:t>נשא/</a:t>
            </a:r>
            <a:r>
              <a:rPr lang="he-IL" sz="2400" dirty="0" err="1" smtClean="0">
                <a:solidFill>
                  <a:srgbClr val="FFFF00"/>
                </a:solidFill>
              </a:rPr>
              <a:t>ית</a:t>
            </a:r>
            <a:r>
              <a:rPr lang="he-IL" sz="2400" dirty="0" smtClean="0">
                <a:solidFill>
                  <a:srgbClr val="FFFF00"/>
                </a:solidFill>
              </a:rPr>
              <a:t> עם </a:t>
            </a:r>
            <a:r>
              <a:rPr lang="he-IL" sz="2400" dirty="0">
                <a:solidFill>
                  <a:srgbClr val="FFFF00"/>
                </a:solidFill>
              </a:rPr>
              <a:t>מחלה פעילה </a:t>
            </a:r>
            <a:r>
              <a:rPr lang="he-IL" sz="2400" dirty="0" smtClean="0">
                <a:solidFill>
                  <a:srgbClr val="FFFF00"/>
                </a:solidFill>
              </a:rPr>
              <a:t>/ עומס </a:t>
            </a:r>
            <a:r>
              <a:rPr lang="he-IL" sz="2400" dirty="0">
                <a:solidFill>
                  <a:srgbClr val="FFFF00"/>
                </a:solidFill>
              </a:rPr>
              <a:t>נגיפי </a:t>
            </a:r>
            <a:r>
              <a:rPr lang="he-IL" sz="2400" dirty="0" smtClean="0">
                <a:solidFill>
                  <a:srgbClr val="FFFF00"/>
                </a:solidFill>
              </a:rPr>
              <a:t>גבוה. במקרה זה יש </a:t>
            </a:r>
            <a:r>
              <a:rPr lang="he-IL" sz="2400" dirty="0" smtClean="0">
                <a:solidFill>
                  <a:srgbClr val="FFFF00"/>
                </a:solidFill>
              </a:rPr>
              <a:t>לקיים </a:t>
            </a:r>
            <a:r>
              <a:rPr lang="he-IL" sz="2400" dirty="0" smtClean="0">
                <a:solidFill>
                  <a:srgbClr val="FFFF00"/>
                </a:solidFill>
              </a:rPr>
              <a:t>דיון רב-צוותי (מרפאת כבד, </a:t>
            </a:r>
            <a:r>
              <a:rPr lang="en-US" sz="2400" dirty="0" smtClean="0">
                <a:solidFill>
                  <a:srgbClr val="FFFF00"/>
                </a:solidFill>
              </a:rPr>
              <a:t>IVF</a:t>
            </a:r>
            <a:r>
              <a:rPr lang="he-IL" sz="2400" dirty="0" smtClean="0">
                <a:solidFill>
                  <a:srgbClr val="FFFF00"/>
                </a:solidFill>
              </a:rPr>
              <a:t>, הריון בסיכון, אחר לפי הצורך) ולגבש מדיניות ספציפית לכל זוג שתתועד ברשומה הרפואית.</a:t>
            </a:r>
          </a:p>
          <a:p>
            <a:pPr marL="457200" lvl="1" indent="0">
              <a:buNone/>
            </a:pPr>
            <a:r>
              <a:rPr lang="he-IL" sz="2400" dirty="0" smtClean="0">
                <a:solidFill>
                  <a:srgbClr val="FFFF00"/>
                </a:solidFill>
              </a:rPr>
              <a:t>ג. לנסח הנחיות ל"בנק זרע ויראלי":</a:t>
            </a:r>
            <a:r>
              <a:rPr lang="en-US" sz="2400" dirty="0" smtClean="0">
                <a:solidFill>
                  <a:srgbClr val="FFFF00"/>
                </a:solidFill>
              </a:rPr>
              <a:t> </a:t>
            </a:r>
            <a:r>
              <a:rPr lang="he-IL" sz="2400" dirty="0" smtClean="0">
                <a:solidFill>
                  <a:srgbClr val="FFFF00"/>
                </a:solidFill>
              </a:rPr>
              <a:t>שימור פוריות בקרב </a:t>
            </a:r>
            <a:r>
              <a:rPr lang="he-IL" sz="2400" dirty="0">
                <a:solidFill>
                  <a:srgbClr val="FFFF00"/>
                </a:solidFill>
              </a:rPr>
              <a:t>נשאים עם מחלה </a:t>
            </a:r>
            <a:r>
              <a:rPr lang="he-IL" sz="2400">
                <a:solidFill>
                  <a:srgbClr val="FFFF00"/>
                </a:solidFill>
              </a:rPr>
              <a:t>פעילה </a:t>
            </a:r>
            <a:r>
              <a:rPr lang="he-IL" sz="2400" smtClean="0">
                <a:solidFill>
                  <a:srgbClr val="FFFF00"/>
                </a:solidFill>
              </a:rPr>
              <a:t>/ עומס </a:t>
            </a:r>
            <a:r>
              <a:rPr lang="he-IL" sz="2400" dirty="0">
                <a:solidFill>
                  <a:srgbClr val="FFFF00"/>
                </a:solidFill>
              </a:rPr>
              <a:t>נגיפי </a:t>
            </a:r>
            <a:r>
              <a:rPr lang="he-IL" sz="2400" dirty="0" smtClean="0">
                <a:solidFill>
                  <a:srgbClr val="FFFF00"/>
                </a:solidFill>
              </a:rPr>
              <a:t>גבוה, וטופס הסכמה נלווה.</a:t>
            </a:r>
            <a:endParaRPr lang="en-US" sz="2400" dirty="0">
              <a:solidFill>
                <a:srgbClr val="FFFF00"/>
              </a:solidFill>
            </a:endParaRPr>
          </a:p>
        </p:txBody>
      </p:sp>
    </p:spTree>
    <p:extLst>
      <p:ext uri="{BB962C8B-B14F-4D97-AF65-F5344CB8AC3E}">
        <p14:creationId xmlns:p14="http://schemas.microsoft.com/office/powerpoint/2010/main" val="2894026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pPr algn="ctr"/>
            <a:r>
              <a:rPr lang="he-IL" dirty="0" smtClean="0">
                <a:solidFill>
                  <a:srgbClr val="FFC000"/>
                </a:solidFill>
              </a:rPr>
              <a:t>המשך...</a:t>
            </a:r>
            <a:endParaRPr lang="he-IL" dirty="0">
              <a:solidFill>
                <a:srgbClr val="FFC000"/>
              </a:solidFill>
            </a:endParaRPr>
          </a:p>
        </p:txBody>
      </p:sp>
      <p:sp>
        <p:nvSpPr>
          <p:cNvPr id="3" name="מציין מיקום תוכן 2"/>
          <p:cNvSpPr>
            <a:spLocks noGrp="1"/>
          </p:cNvSpPr>
          <p:nvPr>
            <p:ph idx="1"/>
          </p:nvPr>
        </p:nvSpPr>
        <p:spPr/>
        <p:txBody>
          <a:bodyPr/>
          <a:lstStyle/>
          <a:p>
            <a:pPr lvl="0">
              <a:buClr>
                <a:prstClr val="white"/>
              </a:buClr>
            </a:pPr>
            <a:r>
              <a:rPr lang="he-IL" sz="2400" dirty="0">
                <a:solidFill>
                  <a:srgbClr val="FFFF00"/>
                </a:solidFill>
              </a:rPr>
              <a:t>יש לנסח טופסי הסכמה, הכוללים דברי הסבר, והדגשה כי לא ניתן למנוע הידבקות ב – 100% מהמקרים. ברמב"ם </a:t>
            </a:r>
            <a:r>
              <a:rPr lang="he-IL" sz="2400" dirty="0" smtClean="0">
                <a:solidFill>
                  <a:srgbClr val="FFFF00"/>
                </a:solidFill>
              </a:rPr>
              <a:t>והדסה אולתרו טופסי הסכמה, </a:t>
            </a:r>
            <a:r>
              <a:rPr lang="he-IL" sz="2400" dirty="0">
                <a:solidFill>
                  <a:srgbClr val="FFFF00"/>
                </a:solidFill>
              </a:rPr>
              <a:t>אך זה לא פתרון מערכתי.</a:t>
            </a:r>
          </a:p>
          <a:p>
            <a:pPr lvl="0">
              <a:buClr>
                <a:prstClr val="white"/>
              </a:buClr>
            </a:pPr>
            <a:r>
              <a:rPr lang="he-IL" sz="2400" dirty="0">
                <a:solidFill>
                  <a:srgbClr val="FFFF00"/>
                </a:solidFill>
              </a:rPr>
              <a:t>לגבי כלל אוכלוסיית המטופלים שאינם נשאים: להגדיר תדירות בדיקות סרולוגיה </a:t>
            </a:r>
            <a:r>
              <a:rPr lang="en-US" sz="2400" dirty="0">
                <a:solidFill>
                  <a:srgbClr val="FFFF00"/>
                </a:solidFill>
              </a:rPr>
              <a:t>EBM</a:t>
            </a:r>
            <a:r>
              <a:rPr lang="he-IL" sz="2400" dirty="0">
                <a:solidFill>
                  <a:srgbClr val="FFFF00"/>
                </a:solidFill>
              </a:rPr>
              <a:t>. כיום ההנחיה היא לחזור על הבדיקות כל שנה </a:t>
            </a:r>
            <a:r>
              <a:rPr lang="he-IL" sz="2400" b="1" u="sng" dirty="0">
                <a:solidFill>
                  <a:srgbClr val="FFFF00"/>
                </a:solidFill>
              </a:rPr>
              <a:t>לכל</a:t>
            </a:r>
            <a:r>
              <a:rPr lang="he-IL" sz="2400" dirty="0">
                <a:solidFill>
                  <a:srgbClr val="FFFF00"/>
                </a:solidFill>
              </a:rPr>
              <a:t> האוכלוסייה. האם מוצדק? </a:t>
            </a:r>
          </a:p>
          <a:p>
            <a:endParaRPr lang="he-IL" dirty="0"/>
          </a:p>
        </p:txBody>
      </p:sp>
    </p:spTree>
    <p:extLst>
      <p:ext uri="{BB962C8B-B14F-4D97-AF65-F5344CB8AC3E}">
        <p14:creationId xmlns:p14="http://schemas.microsoft.com/office/powerpoint/2010/main" val="4013997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pPr algn="ctr"/>
            <a:r>
              <a:rPr lang="he-IL" dirty="0" smtClean="0">
                <a:solidFill>
                  <a:srgbClr val="FFC000"/>
                </a:solidFill>
              </a:rPr>
              <a:t>סיכום</a:t>
            </a:r>
            <a:endParaRPr lang="he-IL" dirty="0">
              <a:solidFill>
                <a:srgbClr val="FFC000"/>
              </a:solidFill>
            </a:endParaRPr>
          </a:p>
        </p:txBody>
      </p:sp>
      <p:sp>
        <p:nvSpPr>
          <p:cNvPr id="3" name="מציין מיקום תוכן 2"/>
          <p:cNvSpPr>
            <a:spLocks noGrp="1"/>
          </p:cNvSpPr>
          <p:nvPr>
            <p:ph idx="1"/>
          </p:nvPr>
        </p:nvSpPr>
        <p:spPr/>
        <p:txBody>
          <a:bodyPr/>
          <a:lstStyle/>
          <a:p>
            <a:r>
              <a:rPr lang="he-IL" sz="2400" dirty="0" smtClean="0">
                <a:solidFill>
                  <a:srgbClr val="FFFF00"/>
                </a:solidFill>
              </a:rPr>
              <a:t>יש צורך בהנחיות ברורות, קצרות, ומובנות היטב.</a:t>
            </a:r>
          </a:p>
          <a:p>
            <a:r>
              <a:rPr lang="he-IL" sz="2400" dirty="0" smtClean="0">
                <a:solidFill>
                  <a:srgbClr val="FFFF00"/>
                </a:solidFill>
              </a:rPr>
              <a:t>לצמצם המגבלות הרגולטוריות למינימום החיוני.</a:t>
            </a:r>
          </a:p>
          <a:p>
            <a:r>
              <a:rPr lang="he-IL" sz="2400" dirty="0" smtClean="0">
                <a:solidFill>
                  <a:srgbClr val="FFFF00"/>
                </a:solidFill>
              </a:rPr>
              <a:t>לאפשר למטופלים והמטפלים דרגת חופש של שיקול אישי וקליני כדי שיגיעו להחלטה מושכלת משותפת.</a:t>
            </a:r>
          </a:p>
          <a:p>
            <a:r>
              <a:rPr lang="he-IL" sz="2400" dirty="0" smtClean="0">
                <a:solidFill>
                  <a:srgbClr val="FFFF00"/>
                </a:solidFill>
              </a:rPr>
              <a:t>גם תחת האיום </a:t>
            </a:r>
            <a:r>
              <a:rPr lang="he-IL" sz="2400" dirty="0" err="1" smtClean="0">
                <a:solidFill>
                  <a:srgbClr val="FFFF00"/>
                </a:solidFill>
              </a:rPr>
              <a:t>המדיקו-ליגאלי</a:t>
            </a:r>
            <a:r>
              <a:rPr lang="he-IL" sz="2400" dirty="0" smtClean="0">
                <a:solidFill>
                  <a:srgbClr val="FFFF00"/>
                </a:solidFill>
              </a:rPr>
              <a:t>:</a:t>
            </a:r>
            <a:r>
              <a:rPr lang="en-US" sz="2400" dirty="0" smtClean="0">
                <a:solidFill>
                  <a:srgbClr val="FFFF00"/>
                </a:solidFill>
              </a:rPr>
              <a:t> </a:t>
            </a:r>
            <a:r>
              <a:rPr lang="he-IL" sz="2400" dirty="0" smtClean="0">
                <a:solidFill>
                  <a:srgbClr val="FFFF00"/>
                </a:solidFill>
              </a:rPr>
              <a:t>והעיקר, לא לפחד כלל....</a:t>
            </a:r>
          </a:p>
          <a:p>
            <a:endParaRPr lang="he-IL" dirty="0" smtClean="0">
              <a:solidFill>
                <a:srgbClr val="FFFF00"/>
              </a:solidFill>
            </a:endParaRPr>
          </a:p>
          <a:p>
            <a:endParaRPr lang="he-IL" dirty="0">
              <a:solidFill>
                <a:srgbClr val="FFFF00"/>
              </a:solidFill>
            </a:endParaRPr>
          </a:p>
        </p:txBody>
      </p:sp>
    </p:spTree>
    <p:extLst>
      <p:ext uri="{BB962C8B-B14F-4D97-AF65-F5344CB8AC3E}">
        <p14:creationId xmlns:p14="http://schemas.microsoft.com/office/powerpoint/2010/main" val="1662460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685801" y="609600"/>
            <a:ext cx="9950823" cy="923365"/>
          </a:xfrm>
        </p:spPr>
        <p:txBody>
          <a:bodyPr/>
          <a:lstStyle/>
          <a:p>
            <a:pPr algn="ctr"/>
            <a:r>
              <a:rPr lang="he-IL" dirty="0" smtClean="0">
                <a:solidFill>
                  <a:srgbClr val="FFC000"/>
                </a:solidFill>
              </a:rPr>
              <a:t>בג"ץ נגד משרד הבריאות</a:t>
            </a:r>
            <a:endParaRPr lang="he-IL" dirty="0">
              <a:solidFill>
                <a:srgbClr val="FFC000"/>
              </a:solidFill>
            </a:endParaRPr>
          </a:p>
        </p:txBody>
      </p:sp>
      <p:sp>
        <p:nvSpPr>
          <p:cNvPr id="3" name="מציין מיקום תוכן 2"/>
          <p:cNvSpPr>
            <a:spLocks noGrp="1"/>
          </p:cNvSpPr>
          <p:nvPr>
            <p:ph idx="1"/>
          </p:nvPr>
        </p:nvSpPr>
        <p:spPr>
          <a:xfrm>
            <a:off x="685801" y="1735667"/>
            <a:ext cx="10131425" cy="2620433"/>
          </a:xfrm>
        </p:spPr>
        <p:txBody>
          <a:bodyPr>
            <a:normAutofit fontScale="92500" lnSpcReduction="20000"/>
          </a:bodyPr>
          <a:lstStyle/>
          <a:p>
            <a:r>
              <a:rPr lang="he-IL" sz="2000" dirty="0" smtClean="0">
                <a:solidFill>
                  <a:srgbClr val="FFFF00"/>
                </a:solidFill>
              </a:rPr>
              <a:t>עתירה </a:t>
            </a:r>
            <a:r>
              <a:rPr lang="he-IL" sz="2000" dirty="0">
                <a:solidFill>
                  <a:srgbClr val="FFFF00"/>
                </a:solidFill>
              </a:rPr>
              <a:t>הוגשה לבג"ץ ב-2006. </a:t>
            </a:r>
            <a:r>
              <a:rPr lang="he-IL" sz="2000" dirty="0" smtClean="0">
                <a:solidFill>
                  <a:srgbClr val="FFFF00"/>
                </a:solidFill>
              </a:rPr>
              <a:t>אישה </a:t>
            </a:r>
            <a:r>
              <a:rPr lang="he-IL" sz="2000" dirty="0">
                <a:solidFill>
                  <a:srgbClr val="FFFF00"/>
                </a:solidFill>
              </a:rPr>
              <a:t>נשאית </a:t>
            </a:r>
            <a:r>
              <a:rPr lang="en-US" sz="2000" dirty="0">
                <a:solidFill>
                  <a:srgbClr val="FFFF00"/>
                </a:solidFill>
              </a:rPr>
              <a:t>HIV </a:t>
            </a:r>
            <a:r>
              <a:rPr lang="he-IL" sz="2000" dirty="0" smtClean="0">
                <a:solidFill>
                  <a:srgbClr val="FFFF00"/>
                </a:solidFill>
              </a:rPr>
              <a:t> בת </a:t>
            </a:r>
            <a:r>
              <a:rPr lang="he-IL" sz="2000" dirty="0">
                <a:solidFill>
                  <a:srgbClr val="FFFF00"/>
                </a:solidFill>
              </a:rPr>
              <a:t>36 ביקשה, באמצעות עו"ד דורי </a:t>
            </a:r>
            <a:r>
              <a:rPr lang="he-IL" sz="2000" dirty="0" err="1">
                <a:solidFill>
                  <a:srgbClr val="FFFF00"/>
                </a:solidFill>
              </a:rPr>
              <a:t>ספיבק</a:t>
            </a:r>
            <a:r>
              <a:rPr lang="he-IL" sz="2000" dirty="0">
                <a:solidFill>
                  <a:srgbClr val="FFFF00"/>
                </a:solidFill>
              </a:rPr>
              <a:t> מהקליניקה לזכויות אדם באוניברסיטת תל אביב, לקבל את הזכות בסיסית לבצע הפריה חוץ גופית במטרה להפוך לאם</a:t>
            </a:r>
            <a:r>
              <a:rPr lang="he-IL" sz="2000" dirty="0" smtClean="0">
                <a:solidFill>
                  <a:srgbClr val="FFFF00"/>
                </a:solidFill>
              </a:rPr>
              <a:t>.</a:t>
            </a:r>
          </a:p>
          <a:p>
            <a:r>
              <a:rPr lang="he-IL" sz="2000" dirty="0" smtClean="0">
                <a:solidFill>
                  <a:srgbClr val="FFFF00"/>
                </a:solidFill>
              </a:rPr>
              <a:t>בג"ץ הורה למשרד הבריאות להקים יחידה ייעודית שתאפשר טיפולים בנשאים.</a:t>
            </a:r>
          </a:p>
          <a:p>
            <a:r>
              <a:rPr lang="en-US" sz="2000" dirty="0" smtClean="0">
                <a:solidFill>
                  <a:srgbClr val="FFFF00"/>
                </a:solidFill>
              </a:rPr>
              <a:t>NIMBY</a:t>
            </a:r>
            <a:r>
              <a:rPr lang="he-IL" sz="2000" dirty="0" smtClean="0">
                <a:solidFill>
                  <a:srgbClr val="FFFF00"/>
                </a:solidFill>
              </a:rPr>
              <a:t> – רמב"ם הרים את הכפפה.</a:t>
            </a:r>
          </a:p>
          <a:p>
            <a:r>
              <a:rPr lang="he-IL" sz="2000" dirty="0" smtClean="0">
                <a:solidFill>
                  <a:srgbClr val="FFFF00"/>
                </a:solidFill>
              </a:rPr>
              <a:t>לאחר דחיות נפתחה היחידה במאי 2010.</a:t>
            </a:r>
          </a:p>
          <a:p>
            <a:r>
              <a:rPr lang="he-IL" sz="2000" dirty="0" smtClean="0">
                <a:solidFill>
                  <a:srgbClr val="FFFF00"/>
                </a:solidFill>
              </a:rPr>
              <a:t>כהכנה לפעילות, בשנת 2007 מינה משרד הבריאות וועדת מומחים שהגישה המלצותיה באשר לטיפולי </a:t>
            </a:r>
            <a:r>
              <a:rPr lang="he-IL" sz="2000" dirty="0" err="1" smtClean="0">
                <a:solidFill>
                  <a:srgbClr val="FFFF00"/>
                </a:solidFill>
              </a:rPr>
              <a:t>הח"ג</a:t>
            </a:r>
            <a:r>
              <a:rPr lang="he-IL" sz="2000" dirty="0" smtClean="0">
                <a:solidFill>
                  <a:srgbClr val="FFFF00"/>
                </a:solidFill>
              </a:rPr>
              <a:t> בנשאים. </a:t>
            </a:r>
            <a:endParaRPr lang="he-IL" sz="2000" dirty="0">
              <a:solidFill>
                <a:srgbClr val="FFFF00"/>
              </a:solidFill>
            </a:endParaRPr>
          </a:p>
        </p:txBody>
      </p:sp>
      <p:pic>
        <p:nvPicPr>
          <p:cNvPr id="4" name="תמונה 3"/>
          <p:cNvPicPr>
            <a:picLocks noChangeAspect="1"/>
          </p:cNvPicPr>
          <p:nvPr/>
        </p:nvPicPr>
        <p:blipFill>
          <a:blip r:embed="rId2"/>
          <a:stretch>
            <a:fillRect/>
          </a:stretch>
        </p:blipFill>
        <p:spPr>
          <a:xfrm>
            <a:off x="2304147" y="4558802"/>
            <a:ext cx="7512954" cy="2211114"/>
          </a:xfrm>
          <a:prstGeom prst="rect">
            <a:avLst/>
          </a:prstGeom>
        </p:spPr>
      </p:pic>
    </p:spTree>
    <p:extLst>
      <p:ext uri="{BB962C8B-B14F-4D97-AF65-F5344CB8AC3E}">
        <p14:creationId xmlns:p14="http://schemas.microsoft.com/office/powerpoint/2010/main" val="9892274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1613647" y="2877670"/>
            <a:ext cx="7597588" cy="3139321"/>
          </a:xfrm>
          <a:prstGeom prst="rect">
            <a:avLst/>
          </a:prstGeom>
        </p:spPr>
        <p:txBody>
          <a:bodyPr wrap="square">
            <a:spAutoFit/>
          </a:bodyPr>
          <a:lstStyle/>
          <a:p>
            <a:pPr algn="r" rtl="1"/>
            <a:r>
              <a:rPr lang="he-IL" u="sng" dirty="0">
                <a:solidFill>
                  <a:srgbClr val="FFFF00"/>
                </a:solidFill>
                <a:latin typeface="Times New Roman" panose="02020603050405020304" pitchFamily="18" charset="0"/>
              </a:rPr>
              <a:t>ד"ר </a:t>
            </a:r>
            <a:r>
              <a:rPr lang="he-IL" u="sng" dirty="0" err="1">
                <a:solidFill>
                  <a:srgbClr val="FFFF00"/>
                </a:solidFill>
                <a:latin typeface="Times New Roman" panose="02020603050405020304" pitchFamily="18" charset="0"/>
              </a:rPr>
              <a:t>אלנבוגן</a:t>
            </a:r>
            <a:r>
              <a:rPr lang="he-IL" u="sng" dirty="0">
                <a:solidFill>
                  <a:srgbClr val="FFFF00"/>
                </a:solidFill>
                <a:latin typeface="Times New Roman" panose="02020603050405020304" pitchFamily="18" charset="0"/>
              </a:rPr>
              <a:t> אדריאן:</a:t>
            </a:r>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r>
              <a:rPr lang="he-IL" dirty="0" smtClean="0">
                <a:solidFill>
                  <a:srgbClr val="FFFF00"/>
                </a:solidFill>
                <a:latin typeface="Times New Roman" panose="02020603050405020304" pitchFamily="18" charset="0"/>
              </a:rPr>
              <a:t>אני </a:t>
            </a:r>
            <a:r>
              <a:rPr lang="he-IL" dirty="0">
                <a:solidFill>
                  <a:srgbClr val="FFFF00"/>
                </a:solidFill>
                <a:latin typeface="Times New Roman" panose="02020603050405020304" pitchFamily="18" charset="0"/>
              </a:rPr>
              <a:t>מנהל היחידה החוץ גופית בהלל יפה ומייצג את הארגון הישראלי לחקר הפוריות. אני רוצה לברך את בית החולים רמב"ם, שהיה לו האומץ לקחת על עצמו את הפרויקט הזה. אני יכול לומר לכם שאין היום בית חולים בארץ שמוכן לטפל בנשאיות איידס. </a:t>
            </a:r>
            <a:br>
              <a:rPr lang="he-IL" dirty="0">
                <a:solidFill>
                  <a:srgbClr val="FFFF00"/>
                </a:solidFill>
                <a:latin typeface="Times New Roman" panose="02020603050405020304" pitchFamily="18" charset="0"/>
              </a:rPr>
            </a:br>
            <a:r>
              <a:rPr lang="he-IL" u="sng" dirty="0" smtClean="0">
                <a:solidFill>
                  <a:srgbClr val="FFFF00"/>
                </a:solidFill>
                <a:latin typeface="Times New Roman" panose="02020603050405020304" pitchFamily="18" charset="0"/>
              </a:rPr>
              <a:t>רחל </a:t>
            </a:r>
            <a:r>
              <a:rPr lang="he-IL" u="sng" dirty="0" err="1">
                <a:solidFill>
                  <a:srgbClr val="FFFF00"/>
                </a:solidFill>
                <a:latin typeface="Times New Roman" panose="02020603050405020304" pitchFamily="18" charset="0"/>
              </a:rPr>
              <a:t>אדטו</a:t>
            </a:r>
            <a:r>
              <a:rPr lang="he-IL" u="sng" dirty="0">
                <a:solidFill>
                  <a:srgbClr val="FFFF00"/>
                </a:solidFill>
                <a:latin typeface="Times New Roman" panose="02020603050405020304" pitchFamily="18" charset="0"/>
              </a:rPr>
              <a:t>:</a:t>
            </a:r>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r>
              <a:rPr lang="he-IL" dirty="0" smtClean="0">
                <a:solidFill>
                  <a:srgbClr val="FFFF00"/>
                </a:solidFill>
                <a:latin typeface="Times New Roman" panose="02020603050405020304" pitchFamily="18" charset="0"/>
              </a:rPr>
              <a:t>הדסה </a:t>
            </a:r>
            <a:r>
              <a:rPr lang="he-IL" dirty="0" err="1">
                <a:solidFill>
                  <a:srgbClr val="FFFF00"/>
                </a:solidFill>
                <a:latin typeface="Times New Roman" panose="02020603050405020304" pitchFamily="18" charset="0"/>
              </a:rPr>
              <a:t>היתה</a:t>
            </a:r>
            <a:r>
              <a:rPr lang="he-IL" dirty="0">
                <a:solidFill>
                  <a:srgbClr val="FFFF00"/>
                </a:solidFill>
                <a:latin typeface="Times New Roman" panose="02020603050405020304" pitchFamily="18" charset="0"/>
              </a:rPr>
              <a:t> מוכנה לקחת את זה על עצמה. </a:t>
            </a:r>
            <a:br>
              <a:rPr lang="he-IL" dirty="0">
                <a:solidFill>
                  <a:srgbClr val="FFFF00"/>
                </a:solidFill>
                <a:latin typeface="Times New Roman" panose="02020603050405020304" pitchFamily="18" charset="0"/>
              </a:rPr>
            </a:br>
            <a:r>
              <a:rPr lang="he-IL" u="sng" dirty="0" smtClean="0">
                <a:solidFill>
                  <a:srgbClr val="FFFF00"/>
                </a:solidFill>
                <a:latin typeface="Times New Roman" panose="02020603050405020304" pitchFamily="18" charset="0"/>
              </a:rPr>
              <a:t>ד"ר </a:t>
            </a:r>
            <a:r>
              <a:rPr lang="he-IL" u="sng" dirty="0">
                <a:solidFill>
                  <a:srgbClr val="FFFF00"/>
                </a:solidFill>
                <a:latin typeface="Times New Roman" panose="02020603050405020304" pitchFamily="18" charset="0"/>
              </a:rPr>
              <a:t>חזי לוי:</a:t>
            </a:r>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r>
              <a:rPr lang="he-IL" dirty="0" smtClean="0">
                <a:solidFill>
                  <a:srgbClr val="FFFF00"/>
                </a:solidFill>
                <a:latin typeface="Times New Roman" panose="02020603050405020304" pitchFamily="18" charset="0"/>
              </a:rPr>
              <a:t>זה </a:t>
            </a:r>
            <a:r>
              <a:rPr lang="he-IL" dirty="0">
                <a:solidFill>
                  <a:srgbClr val="FFFF00"/>
                </a:solidFill>
                <a:latin typeface="Times New Roman" panose="02020603050405020304" pitchFamily="18" charset="0"/>
              </a:rPr>
              <a:t>ממש לא נכון. כולם ברחו. </a:t>
            </a:r>
            <a:br>
              <a:rPr lang="he-IL" dirty="0">
                <a:solidFill>
                  <a:srgbClr val="FFFF00"/>
                </a:solidFill>
                <a:latin typeface="Times New Roman" panose="02020603050405020304" pitchFamily="18" charset="0"/>
              </a:rPr>
            </a:br>
            <a:r>
              <a:rPr lang="he-IL" u="sng" dirty="0" smtClean="0">
                <a:solidFill>
                  <a:srgbClr val="FFFF00"/>
                </a:solidFill>
                <a:latin typeface="Times New Roman" panose="02020603050405020304" pitchFamily="18" charset="0"/>
              </a:rPr>
              <a:t>ד"ר </a:t>
            </a:r>
            <a:r>
              <a:rPr lang="he-IL" u="sng" dirty="0" err="1">
                <a:solidFill>
                  <a:srgbClr val="FFFF00"/>
                </a:solidFill>
                <a:latin typeface="Times New Roman" panose="02020603050405020304" pitchFamily="18" charset="0"/>
              </a:rPr>
              <a:t>אלנבוגן</a:t>
            </a:r>
            <a:r>
              <a:rPr lang="he-IL" u="sng" dirty="0">
                <a:solidFill>
                  <a:srgbClr val="FFFF00"/>
                </a:solidFill>
                <a:latin typeface="Times New Roman" panose="02020603050405020304" pitchFamily="18" charset="0"/>
              </a:rPr>
              <a:t> אדריאן:</a:t>
            </a:r>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r>
              <a:rPr lang="he-IL" dirty="0" smtClean="0">
                <a:solidFill>
                  <a:srgbClr val="FFFF00"/>
                </a:solidFill>
                <a:latin typeface="Times New Roman" panose="02020603050405020304" pitchFamily="18" charset="0"/>
              </a:rPr>
              <a:t>אם </a:t>
            </a:r>
            <a:r>
              <a:rPr lang="he-IL" dirty="0">
                <a:solidFill>
                  <a:srgbClr val="FFFF00"/>
                </a:solidFill>
                <a:latin typeface="Times New Roman" panose="02020603050405020304" pitchFamily="18" charset="0"/>
              </a:rPr>
              <a:t>המרכז הזה ייפתח בבית החולים רמב"ם הוא צריך להיות מרכז ארצי לכל הנשאים</a:t>
            </a:r>
            <a:r>
              <a:rPr lang="he-IL" dirty="0" smtClean="0">
                <a:solidFill>
                  <a:srgbClr val="FFFF00"/>
                </a:solidFill>
                <a:latin typeface="Times New Roman" panose="02020603050405020304" pitchFamily="18" charset="0"/>
              </a:rPr>
              <a:t>.</a:t>
            </a:r>
          </a:p>
          <a:p>
            <a:pPr algn="r" rtl="1"/>
            <a:r>
              <a:rPr lang="he-IL" dirty="0">
                <a:solidFill>
                  <a:srgbClr val="FFFF00"/>
                </a:solidFill>
                <a:latin typeface="Times New Roman" panose="02020603050405020304" pitchFamily="18" charset="0"/>
              </a:rPr>
              <a:t>מדובר לא רק בנשאי איידס אלא גם בחולי צהבת ‎</a:t>
            </a:r>
            <a:r>
              <a:rPr lang="en-US" dirty="0">
                <a:solidFill>
                  <a:srgbClr val="FFFF00"/>
                </a:solidFill>
                <a:latin typeface="Times New Roman" panose="02020603050405020304" pitchFamily="18" charset="0"/>
              </a:rPr>
              <a:t>B </a:t>
            </a:r>
            <a:r>
              <a:rPr lang="he-IL" dirty="0" smtClean="0">
                <a:solidFill>
                  <a:srgbClr val="FFFF00"/>
                </a:solidFill>
                <a:latin typeface="Times New Roman" panose="02020603050405020304" pitchFamily="18" charset="0"/>
              </a:rPr>
              <a:t> ו-</a:t>
            </a:r>
            <a:r>
              <a:rPr lang="he-IL" dirty="0">
                <a:solidFill>
                  <a:srgbClr val="FFFF00"/>
                </a:solidFill>
                <a:latin typeface="Times New Roman" panose="02020603050405020304" pitchFamily="18" charset="0"/>
              </a:rPr>
              <a:t>‎</a:t>
            </a:r>
            <a:r>
              <a:rPr lang="en-US" dirty="0" smtClean="0">
                <a:solidFill>
                  <a:srgbClr val="FFFF00"/>
                </a:solidFill>
                <a:latin typeface="Times New Roman" panose="02020603050405020304" pitchFamily="18" charset="0"/>
              </a:rPr>
              <a:t>C</a:t>
            </a:r>
            <a:r>
              <a:rPr lang="he-IL" dirty="0" smtClean="0">
                <a:solidFill>
                  <a:srgbClr val="FFFF00"/>
                </a:solidFill>
                <a:latin typeface="Times New Roman" panose="02020603050405020304" pitchFamily="18" charset="0"/>
              </a:rPr>
              <a:t>.</a:t>
            </a:r>
            <a:endParaRPr lang="he-IL" b="0" i="0" dirty="0">
              <a:solidFill>
                <a:srgbClr val="FFFF00"/>
              </a:solidFill>
              <a:effectLst/>
              <a:latin typeface="Times New Roman" panose="02020603050405020304" pitchFamily="18" charset="0"/>
            </a:endParaRPr>
          </a:p>
        </p:txBody>
      </p:sp>
      <p:sp>
        <p:nvSpPr>
          <p:cNvPr id="3" name="מלבן 2"/>
          <p:cNvSpPr/>
          <p:nvPr/>
        </p:nvSpPr>
        <p:spPr>
          <a:xfrm>
            <a:off x="2907957" y="814497"/>
            <a:ext cx="5523349" cy="1477328"/>
          </a:xfrm>
          <a:prstGeom prst="rect">
            <a:avLst/>
          </a:prstGeom>
        </p:spPr>
        <p:txBody>
          <a:bodyPr wrap="square">
            <a:spAutoFit/>
          </a:bodyPr>
          <a:lstStyle/>
          <a:p>
            <a:pPr algn="r" rtl="1"/>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r>
              <a:rPr lang="he-IL" dirty="0" smtClean="0">
                <a:solidFill>
                  <a:srgbClr val="FFFF00"/>
                </a:solidFill>
                <a:latin typeface="Times New Roman" panose="02020603050405020304" pitchFamily="18" charset="0"/>
              </a:rPr>
              <a:t>פרוטוקול מס' ‎118</a:t>
            </a:r>
            <a:br>
              <a:rPr lang="he-IL" dirty="0" smtClean="0">
                <a:solidFill>
                  <a:srgbClr val="FFFF00"/>
                </a:solidFill>
                <a:latin typeface="Times New Roman" panose="02020603050405020304" pitchFamily="18" charset="0"/>
              </a:rPr>
            </a:br>
            <a:r>
              <a:rPr lang="he-IL" b="1" dirty="0" smtClean="0">
                <a:solidFill>
                  <a:srgbClr val="FFFF00"/>
                </a:solidFill>
                <a:latin typeface="Times New Roman" panose="02020603050405020304" pitchFamily="18" charset="0"/>
              </a:rPr>
              <a:t>מישיבת </a:t>
            </a:r>
            <a:r>
              <a:rPr lang="he-IL" b="1" dirty="0">
                <a:solidFill>
                  <a:srgbClr val="FFFF00"/>
                </a:solidFill>
                <a:latin typeface="Times New Roman" panose="02020603050405020304" pitchFamily="18" charset="0"/>
              </a:rPr>
              <a:t>ועדת העבודה, הרווחה והבריאות</a:t>
            </a:r>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r>
              <a:rPr lang="he-IL" b="1" u="sng" dirty="0" smtClean="0">
                <a:solidFill>
                  <a:srgbClr val="FFFF00"/>
                </a:solidFill>
                <a:latin typeface="Times New Roman" panose="02020603050405020304" pitchFamily="18" charset="0"/>
              </a:rPr>
              <a:t>יום </a:t>
            </a:r>
            <a:r>
              <a:rPr lang="he-IL" b="1" u="sng" dirty="0">
                <a:solidFill>
                  <a:srgbClr val="FFFF00"/>
                </a:solidFill>
                <a:latin typeface="Times New Roman" panose="02020603050405020304" pitchFamily="18" charset="0"/>
              </a:rPr>
              <a:t>שני, כ"ב בחשון תש"ע, ‎9 בנובמבר ‎2009, שעה </a:t>
            </a:r>
            <a:r>
              <a:rPr lang="he-IL" b="1" u="sng" dirty="0" smtClean="0">
                <a:solidFill>
                  <a:srgbClr val="FFFF00"/>
                </a:solidFill>
                <a:latin typeface="Times New Roman" panose="02020603050405020304" pitchFamily="18" charset="0"/>
              </a:rPr>
              <a:t> 11:15</a:t>
            </a:r>
            <a:r>
              <a:rPr lang="he-IL" dirty="0">
                <a:solidFill>
                  <a:srgbClr val="FFFF00"/>
                </a:solidFill>
                <a:latin typeface="Times New Roman" panose="02020603050405020304" pitchFamily="18" charset="0"/>
              </a:rPr>
              <a:t/>
            </a:r>
            <a:br>
              <a:rPr lang="he-IL" dirty="0">
                <a:solidFill>
                  <a:srgbClr val="FFFF00"/>
                </a:solidFill>
                <a:latin typeface="Times New Roman" panose="02020603050405020304" pitchFamily="18" charset="0"/>
              </a:rPr>
            </a:br>
            <a:endParaRPr lang="he-IL" dirty="0">
              <a:solidFill>
                <a:srgbClr val="FFFF00"/>
              </a:solidFill>
            </a:endParaRPr>
          </a:p>
        </p:txBody>
      </p:sp>
      <p:sp>
        <p:nvSpPr>
          <p:cNvPr id="4" name="מלבן 3"/>
          <p:cNvSpPr/>
          <p:nvPr/>
        </p:nvSpPr>
        <p:spPr>
          <a:xfrm>
            <a:off x="4823012" y="136319"/>
            <a:ext cx="819455" cy="369332"/>
          </a:xfrm>
          <a:prstGeom prst="rect">
            <a:avLst/>
          </a:prstGeom>
        </p:spPr>
        <p:txBody>
          <a:bodyPr wrap="none">
            <a:spAutoFit/>
          </a:bodyPr>
          <a:lstStyle/>
          <a:p>
            <a:r>
              <a:rPr lang="en-US" dirty="0">
                <a:solidFill>
                  <a:srgbClr val="FFFF00"/>
                </a:solidFill>
              </a:rPr>
              <a:t>NIMBY</a:t>
            </a:r>
            <a:endParaRPr lang="he-IL" dirty="0"/>
          </a:p>
        </p:txBody>
      </p:sp>
    </p:spTree>
    <p:extLst>
      <p:ext uri="{BB962C8B-B14F-4D97-AF65-F5344CB8AC3E}">
        <p14:creationId xmlns:p14="http://schemas.microsoft.com/office/powerpoint/2010/main" val="1234820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pPr algn="r"/>
            <a:r>
              <a:rPr lang="he-IL" dirty="0"/>
              <a:t>תקציר </a:t>
            </a:r>
            <a:r>
              <a:rPr lang="he-IL" dirty="0" err="1" smtClean="0"/>
              <a:t>טיוטאת</a:t>
            </a:r>
            <a:r>
              <a:rPr lang="he-IL" dirty="0" smtClean="0"/>
              <a:t> הנחיות </a:t>
            </a:r>
            <a:r>
              <a:rPr lang="he-IL" dirty="0"/>
              <a:t>משרד הבריאות לטיפולי פוריות בנשאי מחלות נגיפיות – 3.9.07</a:t>
            </a:r>
          </a:p>
        </p:txBody>
      </p:sp>
      <p:graphicFrame>
        <p:nvGraphicFramePr>
          <p:cNvPr id="6" name="מציין מיקום תוכן 5"/>
          <p:cNvGraphicFramePr>
            <a:graphicFrameLocks noGrp="1"/>
          </p:cNvGraphicFramePr>
          <p:nvPr>
            <p:ph idx="1"/>
            <p:extLst>
              <p:ext uri="{D42A27DB-BD31-4B8C-83A1-F6EECF244321}">
                <p14:modId xmlns:p14="http://schemas.microsoft.com/office/powerpoint/2010/main" val="365622850"/>
              </p:ext>
            </p:extLst>
          </p:nvPr>
        </p:nvGraphicFramePr>
        <p:xfrm>
          <a:off x="953504" y="2056921"/>
          <a:ext cx="9743800" cy="4696968"/>
        </p:xfrm>
        <a:graphic>
          <a:graphicData uri="http://schemas.openxmlformats.org/drawingml/2006/table">
            <a:tbl>
              <a:tblPr rtl="1" firstRow="1" firstCol="1" bandRow="1">
                <a:tableStyleId>{5C22544A-7EE6-4342-B048-85BDC9FD1C3A}</a:tableStyleId>
              </a:tblPr>
              <a:tblGrid>
                <a:gridCol w="1483549"/>
                <a:gridCol w="2930467"/>
                <a:gridCol w="3296773"/>
                <a:gridCol w="2033011"/>
              </a:tblGrid>
              <a:tr h="120310">
                <a:tc>
                  <a:txBody>
                    <a:bodyPr/>
                    <a:lstStyle/>
                    <a:p>
                      <a:pPr algn="r" rtl="1">
                        <a:lnSpc>
                          <a:spcPct val="115000"/>
                        </a:lnSpc>
                        <a:spcAft>
                          <a:spcPts val="0"/>
                        </a:spcAft>
                      </a:pPr>
                      <a:r>
                        <a:rPr lang="he-IL" sz="1600" u="none" dirty="0">
                          <a:effectLst/>
                        </a:rPr>
                        <a:t>המחלה</a:t>
                      </a:r>
                      <a:endParaRPr lang="en-US" sz="1600" u="none"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c>
                  <a:txBody>
                    <a:bodyPr/>
                    <a:lstStyle/>
                    <a:p>
                      <a:pPr algn="r" rtl="1">
                        <a:lnSpc>
                          <a:spcPct val="115000"/>
                        </a:lnSpc>
                        <a:spcAft>
                          <a:spcPts val="0"/>
                        </a:spcAft>
                      </a:pPr>
                      <a:r>
                        <a:rPr lang="he-IL" sz="1600" u="none" dirty="0" err="1">
                          <a:effectLst/>
                        </a:rPr>
                        <a:t>האשה</a:t>
                      </a:r>
                      <a:r>
                        <a:rPr lang="he-IL" sz="1600" u="none" dirty="0">
                          <a:effectLst/>
                        </a:rPr>
                        <a:t> נשאית</a:t>
                      </a:r>
                      <a:endParaRPr lang="en-US" sz="1600" u="none"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c>
                  <a:txBody>
                    <a:bodyPr/>
                    <a:lstStyle/>
                    <a:p>
                      <a:pPr algn="r" rtl="1">
                        <a:lnSpc>
                          <a:spcPct val="115000"/>
                        </a:lnSpc>
                        <a:spcAft>
                          <a:spcPts val="0"/>
                        </a:spcAft>
                      </a:pPr>
                      <a:r>
                        <a:rPr lang="he-IL" sz="1600" u="none" dirty="0">
                          <a:effectLst/>
                        </a:rPr>
                        <a:t>הגבר נשא</a:t>
                      </a:r>
                      <a:endParaRPr lang="en-US" sz="1600" u="none"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c>
                  <a:txBody>
                    <a:bodyPr/>
                    <a:lstStyle/>
                    <a:p>
                      <a:pPr algn="r" rtl="1">
                        <a:lnSpc>
                          <a:spcPct val="115000"/>
                        </a:lnSpc>
                        <a:spcAft>
                          <a:spcPts val="0"/>
                        </a:spcAft>
                      </a:pPr>
                      <a:r>
                        <a:rPr lang="he-IL" sz="1600" u="none" dirty="0">
                          <a:effectLst/>
                        </a:rPr>
                        <a:t>הערות</a:t>
                      </a:r>
                      <a:endParaRPr lang="en-US" sz="1600" u="none"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r>
              <a:tr h="2049197">
                <a:tc>
                  <a:txBody>
                    <a:bodyPr/>
                    <a:lstStyle/>
                    <a:p>
                      <a:pPr algn="r" rtl="1">
                        <a:lnSpc>
                          <a:spcPct val="115000"/>
                        </a:lnSpc>
                        <a:spcAft>
                          <a:spcPts val="0"/>
                        </a:spcAft>
                      </a:pPr>
                      <a:r>
                        <a:rPr lang="he-IL" sz="1600" dirty="0">
                          <a:effectLst/>
                        </a:rPr>
                        <a:t>הפטיטיס </a:t>
                      </a:r>
                      <a:r>
                        <a:rPr lang="en-US" sz="1600" dirty="0">
                          <a:effectLst/>
                        </a:rPr>
                        <a:t>B</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c>
                  <a:txBody>
                    <a:bodyPr/>
                    <a:lstStyle/>
                    <a:p>
                      <a:pPr marL="457200" algn="r" rtl="1">
                        <a:lnSpc>
                          <a:spcPct val="115000"/>
                        </a:lnSpc>
                        <a:spcAft>
                          <a:spcPts val="0"/>
                        </a:spcAft>
                      </a:pPr>
                      <a:r>
                        <a:rPr lang="he-IL" sz="1400" dirty="0">
                          <a:effectLst/>
                        </a:rPr>
                        <a:t>- בן הזוג חייב להיות מחוסן.</a:t>
                      </a:r>
                      <a:endParaRPr lang="en-US" sz="1400" dirty="0">
                        <a:effectLst/>
                      </a:endParaRPr>
                    </a:p>
                    <a:p>
                      <a:pPr marL="457200" algn="r" rtl="1">
                        <a:lnSpc>
                          <a:spcPct val="115000"/>
                        </a:lnSpc>
                        <a:spcAft>
                          <a:spcPts val="0"/>
                        </a:spcAft>
                      </a:pPr>
                      <a:r>
                        <a:rPr lang="he-IL" sz="1400" dirty="0">
                          <a:effectLst/>
                        </a:rPr>
                        <a:t>- יש לוודא תגובה מספקת לחיסון.</a:t>
                      </a:r>
                      <a:endParaRPr lang="en-US" sz="1400" dirty="0">
                        <a:effectLst/>
                      </a:endParaRPr>
                    </a:p>
                    <a:p>
                      <a:pPr marL="457200" algn="r" rtl="1">
                        <a:lnSpc>
                          <a:spcPct val="115000"/>
                        </a:lnSpc>
                        <a:spcAft>
                          <a:spcPts val="0"/>
                        </a:spcAft>
                      </a:pPr>
                      <a:r>
                        <a:rPr lang="he-IL" sz="1400" dirty="0">
                          <a:effectLst/>
                        </a:rPr>
                        <a:t>- אם בדיקת </a:t>
                      </a:r>
                      <a:r>
                        <a:rPr lang="en-US" sz="1400" dirty="0">
                          <a:effectLst/>
                        </a:rPr>
                        <a:t>DNA </a:t>
                      </a:r>
                      <a:r>
                        <a:rPr lang="he-IL" sz="1400" dirty="0">
                          <a:effectLst/>
                        </a:rPr>
                        <a:t> מראה עומס וירלי </a:t>
                      </a:r>
                      <a:r>
                        <a:rPr lang="he-IL" sz="1400" u="sng" dirty="0" smtClean="0">
                          <a:effectLst/>
                        </a:rPr>
                        <a:t>מעל</a:t>
                      </a:r>
                      <a:r>
                        <a:rPr lang="en-US" sz="1400" b="1" u="sng" dirty="0" smtClean="0">
                          <a:effectLst/>
                        </a:rPr>
                        <a:t>10</a:t>
                      </a:r>
                      <a:r>
                        <a:rPr lang="en-US" sz="1400" b="1" u="sng" baseline="30000" dirty="0" smtClean="0">
                          <a:effectLst/>
                        </a:rPr>
                        <a:t>4</a:t>
                      </a:r>
                      <a:r>
                        <a:rPr lang="en-US" sz="1400" u="sng" dirty="0" smtClean="0">
                          <a:effectLst/>
                        </a:rPr>
                        <a:t> </a:t>
                      </a:r>
                      <a:r>
                        <a:rPr lang="he-IL" sz="1400" dirty="0" smtClean="0">
                          <a:effectLst/>
                        </a:rPr>
                        <a:t>יידחה </a:t>
                      </a:r>
                      <a:r>
                        <a:rPr lang="he-IL" sz="1400" dirty="0">
                          <a:effectLst/>
                        </a:rPr>
                        <a:t>טיפול </a:t>
                      </a:r>
                      <a:r>
                        <a:rPr lang="he-IL" sz="1400" dirty="0" err="1">
                          <a:effectLst/>
                        </a:rPr>
                        <a:t>ההפרייה</a:t>
                      </a:r>
                      <a:r>
                        <a:rPr lang="he-IL" sz="1400" dirty="0">
                          <a:effectLst/>
                        </a:rPr>
                        <a:t> והנשאית  תקבל טיפול אנטי וירלי ביחידת כבד עד ירידת עומס וירלי מתחת לסף זה.</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c>
                  <a:txBody>
                    <a:bodyPr/>
                    <a:lstStyle/>
                    <a:p>
                      <a:pPr algn="r" rtl="1">
                        <a:lnSpc>
                          <a:spcPct val="115000"/>
                        </a:lnSpc>
                        <a:spcAft>
                          <a:spcPts val="0"/>
                        </a:spcAft>
                      </a:pPr>
                      <a:r>
                        <a:rPr lang="he-IL" sz="1400" dirty="0">
                          <a:effectLst/>
                        </a:rPr>
                        <a:t>- בת הזוג חייבת להיות מחוסנת.</a:t>
                      </a:r>
                      <a:endParaRPr lang="en-US" sz="1400" dirty="0">
                        <a:effectLst/>
                      </a:endParaRPr>
                    </a:p>
                    <a:p>
                      <a:pPr algn="r" rtl="1">
                        <a:lnSpc>
                          <a:spcPct val="115000"/>
                        </a:lnSpc>
                        <a:spcAft>
                          <a:spcPts val="0"/>
                        </a:spcAft>
                      </a:pPr>
                      <a:r>
                        <a:rPr lang="he-IL" sz="1400" dirty="0">
                          <a:effectLst/>
                        </a:rPr>
                        <a:t>- יש לוודא תגובה מספקת לחיסון.</a:t>
                      </a:r>
                      <a:endParaRPr lang="en-US" sz="1400" dirty="0">
                        <a:effectLst/>
                      </a:endParaRPr>
                    </a:p>
                    <a:p>
                      <a:pPr algn="r" rtl="1">
                        <a:lnSpc>
                          <a:spcPct val="115000"/>
                        </a:lnSpc>
                        <a:spcAft>
                          <a:spcPts val="0"/>
                        </a:spcAft>
                      </a:pPr>
                      <a:r>
                        <a:rPr lang="he-IL" sz="1400" dirty="0">
                          <a:effectLst/>
                        </a:rPr>
                        <a:t>- אם האישה לא מחוסנת ומסרבת להתחסן , לא תוכל לעבור טיפולי הפרייה. </a:t>
                      </a:r>
                      <a:endParaRPr lang="en-US" sz="1400" dirty="0">
                        <a:effectLst/>
                      </a:endParaRPr>
                    </a:p>
                    <a:p>
                      <a:pPr algn="r" rtl="1">
                        <a:lnSpc>
                          <a:spcPct val="115000"/>
                        </a:lnSpc>
                        <a:spcAft>
                          <a:spcPts val="0"/>
                        </a:spcAft>
                      </a:pPr>
                      <a:r>
                        <a:rPr lang="he-IL" sz="1400" dirty="0">
                          <a:effectLst/>
                        </a:rPr>
                        <a:t>- אם בדיקת </a:t>
                      </a:r>
                      <a:r>
                        <a:rPr lang="en-US" sz="1400" dirty="0">
                          <a:effectLst/>
                        </a:rPr>
                        <a:t>DNA  </a:t>
                      </a:r>
                      <a:r>
                        <a:rPr lang="he-IL" sz="1400" dirty="0">
                          <a:effectLst/>
                        </a:rPr>
                        <a:t>מראה עומס וירלי </a:t>
                      </a:r>
                      <a:r>
                        <a:rPr lang="he-IL" sz="1400" b="1" u="sng" dirty="0" smtClean="0">
                          <a:effectLst/>
                        </a:rPr>
                        <a:t>מעל</a:t>
                      </a:r>
                      <a:r>
                        <a:rPr lang="en-US" sz="1400" b="1" u="sng" dirty="0" smtClean="0">
                          <a:effectLst/>
                        </a:rPr>
                        <a:t>  </a:t>
                      </a:r>
                      <a:r>
                        <a:rPr lang="en-US" sz="1400" b="1" u="sng" dirty="0">
                          <a:effectLst/>
                        </a:rPr>
                        <a:t>10</a:t>
                      </a:r>
                      <a:r>
                        <a:rPr lang="en-US" sz="1400" b="1" u="sng" baseline="30000" dirty="0">
                          <a:effectLst/>
                        </a:rPr>
                        <a:t>4 </a:t>
                      </a:r>
                      <a:r>
                        <a:rPr lang="he-IL" sz="1400" u="none" dirty="0">
                          <a:effectLst/>
                        </a:rPr>
                        <a:t>יידחה טיפול </a:t>
                      </a:r>
                      <a:r>
                        <a:rPr lang="he-IL" sz="1400" dirty="0" err="1">
                          <a:effectLst/>
                        </a:rPr>
                        <a:t>ההפרייה</a:t>
                      </a:r>
                      <a:r>
                        <a:rPr lang="he-IL" sz="1400" dirty="0">
                          <a:effectLst/>
                        </a:rPr>
                        <a:t> </a:t>
                      </a:r>
                      <a:r>
                        <a:rPr lang="he-IL" sz="1400" dirty="0" err="1">
                          <a:effectLst/>
                        </a:rPr>
                        <a:t>והנשא</a:t>
                      </a:r>
                      <a:r>
                        <a:rPr lang="he-IL" sz="1400" dirty="0">
                          <a:effectLst/>
                        </a:rPr>
                        <a:t> יקבל טיפול אנטי וירלי ביחידת כבד עד ירידת עומס וירלי מתחת לסף זה.</a:t>
                      </a:r>
                      <a:endParaRPr lang="en-US" sz="1400" dirty="0">
                        <a:effectLst/>
                      </a:endParaRPr>
                    </a:p>
                    <a:p>
                      <a:pPr algn="r" rtl="1">
                        <a:lnSpc>
                          <a:spcPct val="115000"/>
                        </a:lnSpc>
                        <a:spcAft>
                          <a:spcPts val="0"/>
                        </a:spcAft>
                      </a:pPr>
                      <a:r>
                        <a:rPr lang="he-IL" sz="1400" dirty="0">
                          <a:effectLst/>
                        </a:rPr>
                        <a:t>- רק לאחר ירידת העומס </a:t>
                      </a:r>
                      <a:r>
                        <a:rPr lang="he-IL" sz="1400" dirty="0" err="1">
                          <a:effectLst/>
                        </a:rPr>
                        <a:t>הוירלי</a:t>
                      </a:r>
                      <a:r>
                        <a:rPr lang="he-IL" sz="1400" dirty="0">
                          <a:effectLst/>
                        </a:rPr>
                        <a:t> </a:t>
                      </a:r>
                      <a:r>
                        <a:rPr lang="he-IL" sz="1400" dirty="0" err="1">
                          <a:effectLst/>
                        </a:rPr>
                        <a:t>כמצויין</a:t>
                      </a:r>
                      <a:r>
                        <a:rPr lang="he-IL" sz="1400" dirty="0">
                          <a:effectLst/>
                        </a:rPr>
                        <a:t> יוכל </a:t>
                      </a:r>
                      <a:r>
                        <a:rPr lang="he-IL" sz="1400" dirty="0" err="1">
                          <a:effectLst/>
                        </a:rPr>
                        <a:t>הנשא</a:t>
                      </a:r>
                      <a:r>
                        <a:rPr lang="he-IL" sz="1400" dirty="0">
                          <a:effectLst/>
                        </a:rPr>
                        <a:t> לתת זרע לטיפולי הפוריות. </a:t>
                      </a:r>
                      <a:endParaRPr lang="en-US" sz="1400" dirty="0">
                        <a:effectLst/>
                      </a:endParaRPr>
                    </a:p>
                    <a:p>
                      <a:pPr algn="r" rtl="1">
                        <a:lnSpc>
                          <a:spcPct val="115000"/>
                        </a:lnSpc>
                        <a:spcAft>
                          <a:spcPts val="0"/>
                        </a:spcAft>
                      </a:pPr>
                      <a:r>
                        <a:rPr lang="he-IL" sz="1400" dirty="0">
                          <a:effectLst/>
                        </a:rPr>
                        <a:t>- היות שקיים חיסון אין צורך בשטיפות זרע להבטחת בריאות העובר אבל הזרע יטופל בתנאי </a:t>
                      </a:r>
                      <a:r>
                        <a:rPr lang="en-US" sz="1400" dirty="0">
                          <a:effectLst/>
                        </a:rPr>
                        <a:t>biohazard</a:t>
                      </a:r>
                      <a:r>
                        <a:rPr lang="he-IL" sz="1400" dirty="0">
                          <a:effectLst/>
                        </a:rPr>
                        <a:t>.</a:t>
                      </a:r>
                      <a:endParaRPr lang="en-US" sz="1400" dirty="0">
                        <a:effectLst/>
                      </a:endParaRPr>
                    </a:p>
                    <a:p>
                      <a:pPr algn="r" rtl="1">
                        <a:lnSpc>
                          <a:spcPct val="115000"/>
                        </a:lnSpc>
                        <a:spcAft>
                          <a:spcPts val="0"/>
                        </a:spcAft>
                      </a:pPr>
                      <a:r>
                        <a:rPr lang="he-IL" sz="1400" dirty="0">
                          <a:effectLst/>
                        </a:rPr>
                        <a:t> </a:t>
                      </a:r>
                      <a:endParaRPr lang="en-US" sz="1400" dirty="0">
                        <a:effectLst/>
                      </a:endParaRPr>
                    </a:p>
                    <a:p>
                      <a:pPr algn="r" rtl="1">
                        <a:lnSpc>
                          <a:spcPct val="115000"/>
                        </a:lnSpc>
                        <a:spcAft>
                          <a:spcPts val="0"/>
                        </a:spcAft>
                      </a:pPr>
                      <a:r>
                        <a:rPr lang="he-IL" sz="1400" dirty="0">
                          <a:effectLst/>
                        </a:rPr>
                        <a:t> </a:t>
                      </a:r>
                      <a:endParaRPr lang="en-US" sz="1400" dirty="0">
                        <a:effectLst/>
                      </a:endParaRPr>
                    </a:p>
                    <a:p>
                      <a:pPr algn="r" rtl="1">
                        <a:lnSpc>
                          <a:spcPct val="115000"/>
                        </a:lnSpc>
                        <a:spcAft>
                          <a:spcPts val="0"/>
                        </a:spcAft>
                      </a:pPr>
                      <a:r>
                        <a:rPr lang="he-IL" sz="1400" dirty="0">
                          <a:effectLst/>
                        </a:rPr>
                        <a:t> </a:t>
                      </a:r>
                      <a:endParaRPr lang="en-US" sz="1400" dirty="0">
                        <a:effectLst/>
                      </a:endParaRPr>
                    </a:p>
                    <a:p>
                      <a:pPr algn="r" rtl="1">
                        <a:lnSpc>
                          <a:spcPct val="115000"/>
                        </a:lnSpc>
                        <a:spcAft>
                          <a:spcPts val="0"/>
                        </a:spcAft>
                      </a:pPr>
                      <a:r>
                        <a:rPr lang="he-IL" sz="1400" dirty="0">
                          <a:effectLst/>
                        </a:rPr>
                        <a:t> </a:t>
                      </a:r>
                      <a:endParaRPr lang="en-US" sz="1400" dirty="0">
                        <a:effectLst/>
                      </a:endParaRPr>
                    </a:p>
                    <a:p>
                      <a:pPr algn="r" rtl="1">
                        <a:lnSpc>
                          <a:spcPct val="115000"/>
                        </a:lnSpc>
                        <a:spcAft>
                          <a:spcPts val="0"/>
                        </a:spcAft>
                      </a:pPr>
                      <a:r>
                        <a:rPr lang="he-IL" sz="1400" dirty="0">
                          <a:effectLst/>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c>
                  <a:txBody>
                    <a:bodyPr/>
                    <a:lstStyle/>
                    <a:p>
                      <a:pPr algn="r" rtl="1">
                        <a:lnSpc>
                          <a:spcPct val="115000"/>
                        </a:lnSpc>
                        <a:spcAft>
                          <a:spcPts val="0"/>
                        </a:spcAft>
                      </a:pPr>
                      <a:r>
                        <a:rPr lang="he-IL" sz="1400" dirty="0">
                          <a:effectLst/>
                        </a:rPr>
                        <a:t>במקרים בהם </a:t>
                      </a:r>
                      <a:r>
                        <a:rPr lang="he-IL" sz="1400" dirty="0" err="1">
                          <a:effectLst/>
                        </a:rPr>
                        <a:t>הנשא</a:t>
                      </a:r>
                      <a:r>
                        <a:rPr lang="he-IL" sz="1400" dirty="0">
                          <a:effectLst/>
                        </a:rPr>
                        <a:t>/נשאית מסרבים לקבל טיפול אנטי וירלי או שלא מגיבים לטפול – יש לבצע טיפולי פוריות בהתייחסות לזרע ונוזל הזקיק ככאלה שנושאים מחלה נגיפית מדבקת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9028" marR="49028" marT="0" marB="0"/>
                </a:tc>
              </a:tr>
            </a:tbl>
          </a:graphicData>
        </a:graphic>
      </p:graphicFrame>
      <p:sp>
        <p:nvSpPr>
          <p:cNvPr id="7" name="Rectangle 1"/>
          <p:cNvSpPr>
            <a:spLocks noChangeArrowheads="1"/>
          </p:cNvSpPr>
          <p:nvPr/>
        </p:nvSpPr>
        <p:spPr bwMode="auto">
          <a:xfrm>
            <a:off x="-7024223" y="848138"/>
            <a:ext cx="27327576" cy="501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he-IL"/>
          </a:p>
        </p:txBody>
      </p:sp>
    </p:spTree>
    <p:extLst>
      <p:ext uri="{BB962C8B-B14F-4D97-AF65-F5344CB8AC3E}">
        <p14:creationId xmlns:p14="http://schemas.microsoft.com/office/powerpoint/2010/main" val="4069794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טבלה 3"/>
          <p:cNvGraphicFramePr>
            <a:graphicFrameLocks noGrp="1"/>
          </p:cNvGraphicFramePr>
          <p:nvPr>
            <p:extLst>
              <p:ext uri="{D42A27DB-BD31-4B8C-83A1-F6EECF244321}">
                <p14:modId xmlns:p14="http://schemas.microsoft.com/office/powerpoint/2010/main" val="2578634360"/>
              </p:ext>
            </p:extLst>
          </p:nvPr>
        </p:nvGraphicFramePr>
        <p:xfrm>
          <a:off x="1240824" y="850983"/>
          <a:ext cx="8724899" cy="5222748"/>
        </p:xfrm>
        <a:graphic>
          <a:graphicData uri="http://schemas.openxmlformats.org/drawingml/2006/table">
            <a:tbl>
              <a:tblPr rtl="1" firstRow="1" firstCol="1" bandRow="1">
                <a:tableStyleId>{5C22544A-7EE6-4342-B048-85BDC9FD1C3A}</a:tableStyleId>
              </a:tblPr>
              <a:tblGrid>
                <a:gridCol w="1328414"/>
                <a:gridCol w="2595886"/>
                <a:gridCol w="2980178"/>
                <a:gridCol w="1820421"/>
              </a:tblGrid>
              <a:tr h="323913">
                <a:tc>
                  <a:txBody>
                    <a:bodyPr/>
                    <a:lstStyle/>
                    <a:p>
                      <a:pPr algn="r" rtl="1">
                        <a:lnSpc>
                          <a:spcPct val="115000"/>
                        </a:lnSpc>
                        <a:spcAft>
                          <a:spcPts val="0"/>
                        </a:spcAft>
                      </a:pPr>
                      <a:r>
                        <a:rPr lang="he-IL" sz="1600" dirty="0">
                          <a:effectLst/>
                        </a:rPr>
                        <a:t>המחלה</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c>
                  <a:txBody>
                    <a:bodyPr/>
                    <a:lstStyle/>
                    <a:p>
                      <a:pPr marL="457200" algn="r" rtl="1">
                        <a:lnSpc>
                          <a:spcPct val="115000"/>
                        </a:lnSpc>
                        <a:spcAft>
                          <a:spcPts val="0"/>
                        </a:spcAft>
                      </a:pPr>
                      <a:r>
                        <a:rPr lang="he-IL" sz="1600" dirty="0" err="1">
                          <a:effectLst/>
                        </a:rPr>
                        <a:t>האשה</a:t>
                      </a:r>
                      <a:r>
                        <a:rPr lang="he-IL" sz="1600" dirty="0">
                          <a:effectLst/>
                        </a:rPr>
                        <a:t> נשאית</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c>
                  <a:txBody>
                    <a:bodyPr/>
                    <a:lstStyle/>
                    <a:p>
                      <a:pPr marL="457200" algn="r" rtl="1">
                        <a:lnSpc>
                          <a:spcPct val="115000"/>
                        </a:lnSpc>
                        <a:spcAft>
                          <a:spcPts val="0"/>
                        </a:spcAft>
                      </a:pPr>
                      <a:r>
                        <a:rPr lang="he-IL" sz="1600" dirty="0">
                          <a:effectLst/>
                        </a:rPr>
                        <a:t>הגבר נשא</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c>
                  <a:txBody>
                    <a:bodyPr/>
                    <a:lstStyle/>
                    <a:p>
                      <a:pPr algn="r" rtl="1">
                        <a:lnSpc>
                          <a:spcPct val="115000"/>
                        </a:lnSpc>
                        <a:spcAft>
                          <a:spcPts val="0"/>
                        </a:spcAft>
                      </a:pPr>
                      <a:r>
                        <a:rPr lang="he-IL" sz="1600" dirty="0">
                          <a:effectLst/>
                        </a:rPr>
                        <a:t>הערות</a:t>
                      </a:r>
                      <a:endParaRPr lang="en-US" sz="1600" dirty="0">
                        <a:effectLst/>
                      </a:endParaRPr>
                    </a:p>
                    <a:p>
                      <a:pPr algn="r" rtl="1">
                        <a:lnSpc>
                          <a:spcPct val="115000"/>
                        </a:lnSpc>
                        <a:spcAft>
                          <a:spcPts val="0"/>
                        </a:spcAft>
                      </a:pPr>
                      <a:r>
                        <a:rPr lang="he-IL" sz="1600" dirty="0">
                          <a:effectLst/>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r>
              <a:tr h="1774609">
                <a:tc>
                  <a:txBody>
                    <a:bodyPr/>
                    <a:lstStyle/>
                    <a:p>
                      <a:pPr algn="r" rtl="1">
                        <a:lnSpc>
                          <a:spcPct val="115000"/>
                        </a:lnSpc>
                        <a:spcAft>
                          <a:spcPts val="0"/>
                        </a:spcAft>
                      </a:pPr>
                      <a:r>
                        <a:rPr lang="he-IL" sz="1600" dirty="0">
                          <a:effectLst/>
                        </a:rPr>
                        <a:t>הפטיטיס </a:t>
                      </a:r>
                      <a:r>
                        <a:rPr lang="en-US" sz="1600" dirty="0">
                          <a:effectLst/>
                        </a:rPr>
                        <a:t>C</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c>
                  <a:txBody>
                    <a:bodyPr/>
                    <a:lstStyle/>
                    <a:p>
                      <a:pPr marL="457200" algn="r" rtl="1">
                        <a:lnSpc>
                          <a:spcPct val="115000"/>
                        </a:lnSpc>
                        <a:spcAft>
                          <a:spcPts val="0"/>
                        </a:spcAft>
                      </a:pPr>
                      <a:r>
                        <a:rPr lang="he-IL" sz="1400" dirty="0">
                          <a:effectLst/>
                        </a:rPr>
                        <a:t>-אם תוצאת בדיקת </a:t>
                      </a:r>
                      <a:r>
                        <a:rPr lang="en-US" sz="1400" dirty="0">
                          <a:effectLst/>
                        </a:rPr>
                        <a:t>RNA </a:t>
                      </a:r>
                      <a:r>
                        <a:rPr lang="he-IL" sz="1400" dirty="0" smtClean="0">
                          <a:effectLst/>
                        </a:rPr>
                        <a:t> בדם </a:t>
                      </a:r>
                      <a:r>
                        <a:rPr lang="he-IL" sz="1400" dirty="0">
                          <a:effectLst/>
                        </a:rPr>
                        <a:t>חיובית יש לדחות טיפולי פוריות ולהפנות את האישה לטיפול אנטי וירלי מקדים בכדי להחלים.</a:t>
                      </a:r>
                      <a:endParaRPr lang="en-US" sz="1400" dirty="0">
                        <a:effectLst/>
                      </a:endParaRPr>
                    </a:p>
                    <a:p>
                      <a:pPr marL="457200" algn="r" rtl="1">
                        <a:lnSpc>
                          <a:spcPct val="115000"/>
                        </a:lnSpc>
                        <a:spcAft>
                          <a:spcPts val="0"/>
                        </a:spcAft>
                      </a:pPr>
                      <a:r>
                        <a:rPr lang="he-IL" sz="1400" dirty="0">
                          <a:effectLst/>
                        </a:rPr>
                        <a:t>- אם הטיפול האנטי וירלי לא יביא להעלמות הנגיף יועבר המקרה לדיון על האפשרות לבצע טיפול לצוות הרב תחומי.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c>
                  <a:txBody>
                    <a:bodyPr/>
                    <a:lstStyle/>
                    <a:p>
                      <a:pPr marL="457200" algn="r" rtl="1">
                        <a:lnSpc>
                          <a:spcPct val="115000"/>
                        </a:lnSpc>
                        <a:spcAft>
                          <a:spcPts val="0"/>
                        </a:spcAft>
                      </a:pPr>
                      <a:r>
                        <a:rPr lang="he-IL" sz="1400" dirty="0">
                          <a:effectLst/>
                        </a:rPr>
                        <a:t>- אם תוצאת בדיקת </a:t>
                      </a:r>
                      <a:r>
                        <a:rPr lang="en-US" sz="1400" dirty="0">
                          <a:effectLst/>
                        </a:rPr>
                        <a:t>RNA </a:t>
                      </a:r>
                      <a:r>
                        <a:rPr lang="he-IL" sz="1400" dirty="0" smtClean="0">
                          <a:effectLst/>
                        </a:rPr>
                        <a:t> בדם </a:t>
                      </a:r>
                      <a:r>
                        <a:rPr lang="he-IL" sz="1400" dirty="0">
                          <a:effectLst/>
                        </a:rPr>
                        <a:t>חיובית יש לדחות טיפולי פוריות ולהפנות את </a:t>
                      </a:r>
                      <a:r>
                        <a:rPr lang="he-IL" sz="1400" dirty="0" err="1">
                          <a:effectLst/>
                        </a:rPr>
                        <a:t>הנשא</a:t>
                      </a:r>
                      <a:r>
                        <a:rPr lang="he-IL" sz="1400" dirty="0">
                          <a:effectLst/>
                        </a:rPr>
                        <a:t> לטיפול אנטי וירלי ביחידת הכבד.</a:t>
                      </a:r>
                      <a:endParaRPr lang="en-US" sz="1400" dirty="0">
                        <a:effectLst/>
                      </a:endParaRPr>
                    </a:p>
                    <a:p>
                      <a:pPr marL="457200" algn="r" rtl="1">
                        <a:lnSpc>
                          <a:spcPct val="115000"/>
                        </a:lnSpc>
                        <a:spcAft>
                          <a:spcPts val="0"/>
                        </a:spcAft>
                      </a:pPr>
                      <a:r>
                        <a:rPr lang="he-IL" sz="1400" dirty="0">
                          <a:effectLst/>
                        </a:rPr>
                        <a:t>- בדיקת עומס וירלי </a:t>
                      </a:r>
                      <a:r>
                        <a:rPr lang="en-US" sz="1400" dirty="0">
                          <a:effectLst/>
                        </a:rPr>
                        <a:t>HCV RNA</a:t>
                      </a:r>
                      <a:r>
                        <a:rPr lang="he-IL" sz="1400" dirty="0">
                          <a:effectLst/>
                        </a:rPr>
                        <a:t> תבוצע בתחילה </a:t>
                      </a:r>
                      <a:r>
                        <a:rPr lang="he-IL" sz="1400" u="sng" dirty="0">
                          <a:effectLst/>
                        </a:rPr>
                        <a:t>בדגימת הזרע</a:t>
                      </a:r>
                      <a:r>
                        <a:rPr lang="he-IL" sz="1400" dirty="0">
                          <a:effectLst/>
                        </a:rPr>
                        <a:t> </a:t>
                      </a:r>
                      <a:r>
                        <a:rPr lang="he-IL" sz="1400" u="sng" dirty="0">
                          <a:effectLst/>
                        </a:rPr>
                        <a:t>המקורית</a:t>
                      </a:r>
                      <a:r>
                        <a:rPr lang="he-IL" sz="1400" dirty="0">
                          <a:effectLst/>
                        </a:rPr>
                        <a:t>. אם התוצאה שלילית יש לאשר זאת  בבדיקת </a:t>
                      </a:r>
                      <a:r>
                        <a:rPr lang="en-US" sz="1400" dirty="0">
                          <a:effectLst/>
                        </a:rPr>
                        <a:t>RNA </a:t>
                      </a:r>
                      <a:r>
                        <a:rPr lang="he-IL" sz="1400" u="sng" dirty="0">
                          <a:effectLst/>
                        </a:rPr>
                        <a:t>חוזרת </a:t>
                      </a:r>
                      <a:r>
                        <a:rPr lang="he-IL" sz="1400" dirty="0">
                          <a:effectLst/>
                        </a:rPr>
                        <a:t>לפני הכנת הזרע לטיפול</a:t>
                      </a:r>
                      <a:r>
                        <a:rPr lang="he-IL" sz="1400" u="sng" dirty="0">
                          <a:effectLst/>
                        </a:rPr>
                        <a:t>. </a:t>
                      </a:r>
                      <a:endParaRPr lang="en-US" sz="1400" dirty="0">
                        <a:effectLst/>
                      </a:endParaRPr>
                    </a:p>
                    <a:p>
                      <a:pPr marL="457200" algn="r" rtl="1">
                        <a:lnSpc>
                          <a:spcPct val="115000"/>
                        </a:lnSpc>
                        <a:spcAft>
                          <a:spcPts val="0"/>
                        </a:spcAft>
                      </a:pPr>
                      <a:r>
                        <a:rPr lang="he-IL" sz="1400" u="none" strike="noStrike" dirty="0">
                          <a:effectLst/>
                        </a:rPr>
                        <a:t> </a:t>
                      </a:r>
                      <a:endParaRPr lang="en-US" sz="1400" dirty="0">
                        <a:effectLst/>
                      </a:endParaRPr>
                    </a:p>
                    <a:p>
                      <a:pPr marL="457200" algn="r" rtl="1">
                        <a:lnSpc>
                          <a:spcPct val="115000"/>
                        </a:lnSpc>
                        <a:spcAft>
                          <a:spcPts val="0"/>
                        </a:spcAft>
                      </a:pPr>
                      <a:r>
                        <a:rPr lang="he-IL" sz="1400" u="sng" dirty="0">
                          <a:effectLst/>
                        </a:rPr>
                        <a:t>אם התוצאה בדגימה המקורית חיובית </a:t>
                      </a:r>
                      <a:r>
                        <a:rPr lang="he-IL" sz="1400" dirty="0">
                          <a:effectLst/>
                        </a:rPr>
                        <a:t>יש לבצע בדיקה נוספת על הזרע </a:t>
                      </a:r>
                      <a:r>
                        <a:rPr lang="he-IL" sz="1400" u="sng" dirty="0">
                          <a:effectLst/>
                        </a:rPr>
                        <a:t>לאחר השטיפות</a:t>
                      </a:r>
                      <a:r>
                        <a:rPr lang="he-IL" sz="1400" dirty="0">
                          <a:effectLst/>
                        </a:rPr>
                        <a:t>:</a:t>
                      </a:r>
                      <a:endParaRPr lang="en-US" sz="1400" dirty="0">
                        <a:effectLst/>
                      </a:endParaRPr>
                    </a:p>
                    <a:p>
                      <a:pPr marL="457200" algn="r" rtl="1">
                        <a:lnSpc>
                          <a:spcPct val="115000"/>
                        </a:lnSpc>
                        <a:spcAft>
                          <a:spcPts val="0"/>
                        </a:spcAft>
                      </a:pPr>
                      <a:r>
                        <a:rPr lang="he-IL" sz="1400" u="sng" dirty="0">
                          <a:effectLst/>
                        </a:rPr>
                        <a:t>שלילית</a:t>
                      </a:r>
                      <a:r>
                        <a:rPr lang="he-IL" sz="1400" dirty="0">
                          <a:effectLst/>
                        </a:rPr>
                        <a:t> – ניתן לבצע </a:t>
                      </a:r>
                      <a:r>
                        <a:rPr lang="en-US" sz="1400" dirty="0">
                          <a:effectLst/>
                        </a:rPr>
                        <a:t>IVF</a:t>
                      </a:r>
                      <a:r>
                        <a:rPr lang="he-IL" sz="1400" dirty="0">
                          <a:effectLst/>
                        </a:rPr>
                        <a:t>/</a:t>
                      </a:r>
                      <a:r>
                        <a:rPr lang="en-US" sz="1400" dirty="0">
                          <a:effectLst/>
                        </a:rPr>
                        <a:t>ICSI</a:t>
                      </a:r>
                      <a:r>
                        <a:rPr lang="he-IL" sz="1400" dirty="0">
                          <a:effectLst/>
                        </a:rPr>
                        <a:t>.</a:t>
                      </a:r>
                      <a:endParaRPr lang="en-US" sz="1400" dirty="0">
                        <a:effectLst/>
                      </a:endParaRPr>
                    </a:p>
                    <a:p>
                      <a:pPr marL="457200" algn="r" rtl="1">
                        <a:lnSpc>
                          <a:spcPct val="115000"/>
                        </a:lnSpc>
                        <a:spcAft>
                          <a:spcPts val="0"/>
                        </a:spcAft>
                      </a:pPr>
                      <a:r>
                        <a:rPr lang="he-IL" sz="1400" u="sng" dirty="0">
                          <a:effectLst/>
                        </a:rPr>
                        <a:t>חיובית</a:t>
                      </a:r>
                      <a:r>
                        <a:rPr lang="he-IL" sz="1400" dirty="0">
                          <a:effectLst/>
                        </a:rPr>
                        <a:t> – לזוג תוצע האפשרות של טיפול חלופי בזרע תורם, אימוץ או טיפול פוריות תוך הסבר על הסיכונים האפשריים.</a:t>
                      </a:r>
                      <a:endParaRPr lang="en-US" sz="1400" dirty="0">
                        <a:effectLst/>
                      </a:endParaRPr>
                    </a:p>
                    <a:p>
                      <a:pPr algn="r" rtl="1">
                        <a:lnSpc>
                          <a:spcPct val="115000"/>
                        </a:lnSpc>
                        <a:spcAft>
                          <a:spcPts val="0"/>
                        </a:spcAft>
                      </a:pPr>
                      <a:r>
                        <a:rPr lang="he-IL" sz="1400" dirty="0">
                          <a:effectLst/>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c>
                  <a:txBody>
                    <a:bodyPr/>
                    <a:lstStyle/>
                    <a:p>
                      <a:pPr algn="r" rtl="1">
                        <a:lnSpc>
                          <a:spcPct val="115000"/>
                        </a:lnSpc>
                        <a:spcAft>
                          <a:spcPts val="0"/>
                        </a:spcAft>
                      </a:pPr>
                      <a:r>
                        <a:rPr lang="he-IL" sz="1400" dirty="0">
                          <a:effectLst/>
                        </a:rPr>
                        <a:t>- ערך סף של בדיקת </a:t>
                      </a:r>
                      <a:r>
                        <a:rPr lang="en-US" sz="1400" dirty="0">
                          <a:effectLst/>
                        </a:rPr>
                        <a:t>PCR</a:t>
                      </a:r>
                      <a:r>
                        <a:rPr lang="he-IL" sz="1400" dirty="0">
                          <a:effectLst/>
                        </a:rPr>
                        <a:t> כמותי ל </a:t>
                      </a:r>
                      <a:r>
                        <a:rPr lang="en-US" sz="1400" dirty="0">
                          <a:effectLst/>
                        </a:rPr>
                        <a:t>HCV </a:t>
                      </a:r>
                      <a:r>
                        <a:rPr lang="he-IL" sz="1400" dirty="0">
                          <a:effectLst/>
                        </a:rPr>
                        <a:t>: שווה או גדול </a:t>
                      </a:r>
                      <a:r>
                        <a:rPr lang="he-IL" sz="1400" b="1" dirty="0">
                          <a:effectLst/>
                        </a:rPr>
                        <a:t>מ-  </a:t>
                      </a:r>
                      <a:r>
                        <a:rPr lang="en-US" sz="1400" b="1" dirty="0">
                          <a:effectLst/>
                        </a:rPr>
                        <a:t>50 IU/ml</a:t>
                      </a:r>
                      <a:r>
                        <a:rPr lang="he-IL" sz="1400" b="1" dirty="0">
                          <a:effectLst/>
                        </a:rPr>
                        <a:t>.</a:t>
                      </a:r>
                      <a:endParaRPr lang="en-US" sz="1400" b="1" dirty="0">
                        <a:effectLst/>
                      </a:endParaRPr>
                    </a:p>
                    <a:p>
                      <a:pPr algn="r" rtl="1">
                        <a:lnSpc>
                          <a:spcPct val="115000"/>
                        </a:lnSpc>
                        <a:spcAft>
                          <a:spcPts val="0"/>
                        </a:spcAft>
                      </a:pPr>
                      <a:r>
                        <a:rPr lang="he-IL" sz="1400" dirty="0">
                          <a:effectLst/>
                        </a:rPr>
                        <a:t> </a:t>
                      </a:r>
                      <a:endParaRPr lang="en-US" sz="1400" dirty="0">
                        <a:effectLst/>
                      </a:endParaRPr>
                    </a:p>
                    <a:p>
                      <a:pPr algn="r" rtl="1">
                        <a:lnSpc>
                          <a:spcPct val="115000"/>
                        </a:lnSpc>
                        <a:spcAft>
                          <a:spcPts val="0"/>
                        </a:spcAft>
                      </a:pPr>
                      <a:r>
                        <a:rPr lang="he-IL" sz="1400" dirty="0">
                          <a:effectLst/>
                        </a:rPr>
                        <a:t>-הסיכון להדבקה מאם נשאית ליילוד הוא 1-4%.</a:t>
                      </a:r>
                      <a:endParaRPr lang="en-US" sz="1400" dirty="0">
                        <a:effectLst/>
                      </a:endParaRPr>
                    </a:p>
                    <a:p>
                      <a:pPr algn="r" rtl="1">
                        <a:lnSpc>
                          <a:spcPct val="115000"/>
                        </a:lnSpc>
                        <a:spcAft>
                          <a:spcPts val="0"/>
                        </a:spcAft>
                      </a:pPr>
                      <a:r>
                        <a:rPr lang="he-IL" sz="1400" dirty="0">
                          <a:effectLst/>
                        </a:rPr>
                        <a:t> </a:t>
                      </a:r>
                      <a:endParaRPr lang="en-US" sz="1400" dirty="0">
                        <a:effectLst/>
                      </a:endParaRPr>
                    </a:p>
                    <a:p>
                      <a:pPr algn="r" rtl="1">
                        <a:lnSpc>
                          <a:spcPct val="115000"/>
                        </a:lnSpc>
                        <a:spcAft>
                          <a:spcPts val="0"/>
                        </a:spcAft>
                      </a:pPr>
                      <a:r>
                        <a:rPr lang="he-IL" sz="1400" dirty="0">
                          <a:effectLst/>
                        </a:rPr>
                        <a:t>- מומחה למחלות כבד יאשר את מצב </a:t>
                      </a:r>
                      <a:r>
                        <a:rPr lang="he-IL" sz="1400" dirty="0" err="1">
                          <a:effectLst/>
                        </a:rPr>
                        <a:t>הנשא</a:t>
                      </a:r>
                      <a:r>
                        <a:rPr lang="he-IL" sz="1400" dirty="0">
                          <a:effectLst/>
                        </a:rPr>
                        <a:t> בתום הברור </a:t>
                      </a:r>
                      <a:r>
                        <a:rPr lang="he-IL" sz="1400" dirty="0" err="1">
                          <a:effectLst/>
                        </a:rPr>
                        <a:t>לנשאות</a:t>
                      </a:r>
                      <a:r>
                        <a:rPr lang="he-IL" sz="1400" dirty="0">
                          <a:effectLst/>
                        </a:rPr>
                        <a:t> או בתום הטיפול האנטי וירלי ויאשר את כשירותו לטיפולי פוריות.</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1038" marR="41038" marT="0" marB="0"/>
                </a:tc>
              </a:tr>
            </a:tbl>
          </a:graphicData>
        </a:graphic>
      </p:graphicFrame>
    </p:spTree>
    <p:extLst>
      <p:ext uri="{BB962C8B-B14F-4D97-AF65-F5344CB8AC3E}">
        <p14:creationId xmlns:p14="http://schemas.microsoft.com/office/powerpoint/2010/main" val="1629338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1038526" y="107092"/>
            <a:ext cx="9242296" cy="723099"/>
          </a:xfrm>
        </p:spPr>
        <p:txBody>
          <a:bodyPr/>
          <a:lstStyle/>
          <a:p>
            <a:pPr algn="ctr"/>
            <a:r>
              <a:rPr lang="he-IL" dirty="0" smtClean="0">
                <a:solidFill>
                  <a:srgbClr val="FFC000"/>
                </a:solidFill>
              </a:rPr>
              <a:t>מקרים מהשטח </a:t>
            </a:r>
            <a:r>
              <a:rPr lang="en-US" dirty="0" smtClean="0">
                <a:solidFill>
                  <a:srgbClr val="FFC000"/>
                </a:solidFill>
              </a:rPr>
              <a:t>CATCH 22</a:t>
            </a:r>
            <a:r>
              <a:rPr lang="he-IL" dirty="0" smtClean="0">
                <a:solidFill>
                  <a:srgbClr val="FFC000"/>
                </a:solidFill>
              </a:rPr>
              <a:t> ...</a:t>
            </a:r>
            <a:endParaRPr lang="he-IL" dirty="0">
              <a:solidFill>
                <a:srgbClr val="FFC000"/>
              </a:solidFill>
            </a:endParaRPr>
          </a:p>
        </p:txBody>
      </p:sp>
      <p:pic>
        <p:nvPicPr>
          <p:cNvPr id="5" name="תמונה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323" y="830191"/>
            <a:ext cx="6562796" cy="1610051"/>
          </a:xfrm>
          <a:prstGeom prst="rect">
            <a:avLst/>
          </a:prstGeom>
        </p:spPr>
      </p:pic>
      <p:pic>
        <p:nvPicPr>
          <p:cNvPr id="6" name="תמונה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8501" y="1951997"/>
            <a:ext cx="6768742" cy="2731099"/>
          </a:xfrm>
          <a:prstGeom prst="rect">
            <a:avLst/>
          </a:prstGeom>
        </p:spPr>
      </p:pic>
      <p:pic>
        <p:nvPicPr>
          <p:cNvPr id="7" name="תמונה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3870" y="3949928"/>
            <a:ext cx="6071616" cy="2340864"/>
          </a:xfrm>
          <a:prstGeom prst="rect">
            <a:avLst/>
          </a:prstGeom>
        </p:spPr>
      </p:pic>
    </p:spTree>
    <p:extLst>
      <p:ext uri="{BB962C8B-B14F-4D97-AF65-F5344CB8AC3E}">
        <p14:creationId xmlns:p14="http://schemas.microsoft.com/office/powerpoint/2010/main" val="286002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674225" y="564630"/>
            <a:ext cx="10131425" cy="1456267"/>
          </a:xfrm>
        </p:spPr>
        <p:txBody>
          <a:bodyPr>
            <a:normAutofit/>
          </a:bodyPr>
          <a:lstStyle/>
          <a:p>
            <a:pPr algn="ctr"/>
            <a:r>
              <a:rPr lang="he-IL" sz="4000" dirty="0" smtClean="0">
                <a:solidFill>
                  <a:srgbClr val="FFC000"/>
                </a:solidFill>
              </a:rPr>
              <a:t>מה אומר משרד הבריאות? (יולי 2011)</a:t>
            </a:r>
            <a:endParaRPr lang="he-IL" sz="4000" dirty="0">
              <a:solidFill>
                <a:srgbClr val="FFC000"/>
              </a:solidFill>
            </a:endParaRPr>
          </a:p>
        </p:txBody>
      </p:sp>
      <p:sp>
        <p:nvSpPr>
          <p:cNvPr id="3" name="מציין מיקום תוכן 2"/>
          <p:cNvSpPr>
            <a:spLocks noGrp="1"/>
          </p:cNvSpPr>
          <p:nvPr>
            <p:ph idx="1"/>
          </p:nvPr>
        </p:nvSpPr>
        <p:spPr/>
        <p:txBody>
          <a:bodyPr>
            <a:normAutofit/>
          </a:bodyPr>
          <a:lstStyle/>
          <a:p>
            <a:pPr marL="0" indent="0">
              <a:buNone/>
            </a:pPr>
            <a:r>
              <a:rPr lang="he-IL" sz="2400" dirty="0" smtClean="0">
                <a:solidFill>
                  <a:srgbClr val="FFFF00"/>
                </a:solidFill>
              </a:rPr>
              <a:t>"לסרב </a:t>
            </a:r>
            <a:r>
              <a:rPr lang="he-IL" sz="2400" dirty="0">
                <a:solidFill>
                  <a:srgbClr val="FFFF00"/>
                </a:solidFill>
              </a:rPr>
              <a:t>באופן חד </a:t>
            </a:r>
            <a:r>
              <a:rPr lang="he-IL" sz="2400" dirty="0" smtClean="0">
                <a:solidFill>
                  <a:srgbClr val="FFFF00"/>
                </a:solidFill>
              </a:rPr>
              <a:t>משמעי.</a:t>
            </a:r>
            <a:endParaRPr lang="he-IL" sz="2400" dirty="0">
              <a:solidFill>
                <a:srgbClr val="FFFF00"/>
              </a:solidFill>
            </a:endParaRPr>
          </a:p>
          <a:p>
            <a:pPr marL="0" indent="0">
              <a:buNone/>
            </a:pPr>
            <a:r>
              <a:rPr lang="he-IL" sz="2400" dirty="0">
                <a:solidFill>
                  <a:srgbClr val="FFFF00"/>
                </a:solidFill>
              </a:rPr>
              <a:t>בעבר  נכללו הוראות שונות ביחס לעומס הנגיפי שקובע את הסיכון להעברת </a:t>
            </a:r>
            <a:r>
              <a:rPr lang="he-IL" sz="2400" dirty="0" err="1">
                <a:solidFill>
                  <a:srgbClr val="FFFF00"/>
                </a:solidFill>
              </a:rPr>
              <a:t>הנשאות</a:t>
            </a:r>
            <a:r>
              <a:rPr lang="he-IL" sz="2400" dirty="0">
                <a:solidFill>
                  <a:srgbClr val="FFFF00"/>
                </a:solidFill>
              </a:rPr>
              <a:t> לעובר, וחייבים לשמור </a:t>
            </a:r>
            <a:r>
              <a:rPr lang="he-IL" sz="2400" dirty="0" smtClean="0">
                <a:solidFill>
                  <a:srgbClr val="FFFF00"/>
                </a:solidFill>
              </a:rPr>
              <a:t>עליהם </a:t>
            </a:r>
            <a:r>
              <a:rPr lang="he-IL" sz="2400" dirty="0">
                <a:solidFill>
                  <a:srgbClr val="FFFF00"/>
                </a:solidFill>
              </a:rPr>
              <a:t>אחרת אנו חשופים לתביעת נזיקין </a:t>
            </a:r>
            <a:r>
              <a:rPr lang="he-IL" sz="2400" dirty="0" smtClean="0">
                <a:solidFill>
                  <a:srgbClr val="FFFF00"/>
                </a:solidFill>
              </a:rPr>
              <a:t>של </a:t>
            </a:r>
            <a:r>
              <a:rPr lang="he-IL" sz="2400" dirty="0">
                <a:solidFill>
                  <a:srgbClr val="FFFF00"/>
                </a:solidFill>
              </a:rPr>
              <a:t>הילוד- הולדה בעוולה </a:t>
            </a:r>
            <a:r>
              <a:rPr lang="he-IL" sz="2400" dirty="0" err="1">
                <a:solidFill>
                  <a:srgbClr val="FFFF00"/>
                </a:solidFill>
              </a:rPr>
              <a:t>וכו</a:t>
            </a:r>
            <a:r>
              <a:rPr lang="he-IL" sz="2400" dirty="0">
                <a:solidFill>
                  <a:srgbClr val="FFFF00"/>
                </a:solidFill>
              </a:rPr>
              <a:t>'. </a:t>
            </a:r>
          </a:p>
          <a:p>
            <a:pPr marL="0" indent="0">
              <a:buNone/>
            </a:pPr>
            <a:r>
              <a:rPr lang="he-IL" sz="2400" dirty="0">
                <a:solidFill>
                  <a:srgbClr val="FFFF00"/>
                </a:solidFill>
              </a:rPr>
              <a:t>זה גם חוסר אחריות ממדרגה ראשונה של ההורים שאסור לתת לה יד, ושדנה את הילוד אם יהיה נשא לחיי </a:t>
            </a:r>
            <a:r>
              <a:rPr lang="he-IL" sz="2400" dirty="0" smtClean="0">
                <a:solidFill>
                  <a:srgbClr val="FFFF00"/>
                </a:solidFill>
              </a:rPr>
              <a:t>אומללות</a:t>
            </a:r>
            <a:r>
              <a:rPr lang="he-IL" sz="2400" dirty="0">
                <a:solidFill>
                  <a:srgbClr val="FFFF00"/>
                </a:solidFill>
              </a:rPr>
              <a:t>. </a:t>
            </a:r>
          </a:p>
          <a:p>
            <a:pPr marL="0" indent="0">
              <a:buNone/>
            </a:pPr>
            <a:r>
              <a:rPr lang="he-IL" sz="2400" dirty="0">
                <a:solidFill>
                  <a:srgbClr val="FFFF00"/>
                </a:solidFill>
              </a:rPr>
              <a:t>לדעתי- חד משמעית לא לאשר. רוצים המטופלים- שיפנו </a:t>
            </a:r>
            <a:r>
              <a:rPr lang="he-IL" sz="2400" dirty="0" smtClean="0">
                <a:solidFill>
                  <a:srgbClr val="FFFF00"/>
                </a:solidFill>
              </a:rPr>
              <a:t>לביהמ"ש</a:t>
            </a:r>
            <a:r>
              <a:rPr lang="he-IL" sz="2400" dirty="0">
                <a:solidFill>
                  <a:srgbClr val="FFFF00"/>
                </a:solidFill>
              </a:rPr>
              <a:t>.  גם שם אני מניח </a:t>
            </a:r>
            <a:r>
              <a:rPr lang="he-IL" sz="2400" dirty="0" smtClean="0">
                <a:solidFill>
                  <a:srgbClr val="FFFF00"/>
                </a:solidFill>
              </a:rPr>
              <a:t>שנהיה </a:t>
            </a:r>
            <a:r>
              <a:rPr lang="he-IL" sz="2400" dirty="0">
                <a:solidFill>
                  <a:srgbClr val="FFFF00"/>
                </a:solidFill>
              </a:rPr>
              <a:t>תקיפים </a:t>
            </a:r>
            <a:r>
              <a:rPr lang="he-IL" sz="2400" dirty="0" smtClean="0">
                <a:solidFill>
                  <a:srgbClr val="FFFF00"/>
                </a:solidFill>
              </a:rPr>
              <a:t>בעמדתנו."</a:t>
            </a:r>
            <a:endParaRPr lang="he-IL" sz="2400" dirty="0"/>
          </a:p>
        </p:txBody>
      </p:sp>
      <p:sp>
        <p:nvSpPr>
          <p:cNvPr id="4" name="TextBox 3"/>
          <p:cNvSpPr txBox="1"/>
          <p:nvPr/>
        </p:nvSpPr>
        <p:spPr>
          <a:xfrm>
            <a:off x="3858654" y="5959307"/>
            <a:ext cx="3762569" cy="523220"/>
          </a:xfrm>
          <a:prstGeom prst="rect">
            <a:avLst/>
          </a:prstGeom>
          <a:noFill/>
        </p:spPr>
        <p:txBody>
          <a:bodyPr wrap="none" rtlCol="1">
            <a:spAutoFit/>
          </a:bodyPr>
          <a:lstStyle/>
          <a:p>
            <a:pPr algn="r" rtl="1"/>
            <a:r>
              <a:rPr lang="he-IL" sz="2800" dirty="0" smtClean="0"/>
              <a:t>האם תשתית </a:t>
            </a:r>
            <a:r>
              <a:rPr lang="he-IL" sz="2800" dirty="0" err="1" smtClean="0"/>
              <a:t>לבג"צ</a:t>
            </a:r>
            <a:r>
              <a:rPr lang="he-IL" sz="2800" dirty="0" smtClean="0"/>
              <a:t> הבא?</a:t>
            </a:r>
            <a:endParaRPr lang="he-IL" sz="2800" dirty="0"/>
          </a:p>
        </p:txBody>
      </p:sp>
    </p:spTree>
    <p:extLst>
      <p:ext uri="{BB962C8B-B14F-4D97-AF65-F5344CB8AC3E}">
        <p14:creationId xmlns:p14="http://schemas.microsoft.com/office/powerpoint/2010/main" val="4018845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p:cNvPicPr>
            <a:picLocks noChangeAspect="1"/>
          </p:cNvPicPr>
          <p:nvPr/>
        </p:nvPicPr>
        <p:blipFill>
          <a:blip r:embed="rId2"/>
          <a:stretch>
            <a:fillRect/>
          </a:stretch>
        </p:blipFill>
        <p:spPr>
          <a:xfrm>
            <a:off x="1140235" y="657047"/>
            <a:ext cx="9844657" cy="3029870"/>
          </a:xfrm>
          <a:prstGeom prst="rect">
            <a:avLst/>
          </a:prstGeom>
        </p:spPr>
      </p:pic>
      <p:sp>
        <p:nvSpPr>
          <p:cNvPr id="3" name="TextBox 2"/>
          <p:cNvSpPr txBox="1"/>
          <p:nvPr/>
        </p:nvSpPr>
        <p:spPr>
          <a:xfrm>
            <a:off x="1546412" y="3792071"/>
            <a:ext cx="9723012" cy="2585323"/>
          </a:xfrm>
          <a:prstGeom prst="rect">
            <a:avLst/>
          </a:prstGeom>
          <a:noFill/>
        </p:spPr>
        <p:txBody>
          <a:bodyPr wrap="square" rtlCol="1">
            <a:spAutoFit/>
          </a:bodyPr>
          <a:lstStyle/>
          <a:p>
            <a:pPr algn="r" rtl="1"/>
            <a:r>
              <a:rPr lang="he-IL" dirty="0" smtClean="0">
                <a:solidFill>
                  <a:srgbClr val="FFFF00"/>
                </a:solidFill>
              </a:rPr>
              <a:t>פורסם בשנת 2013</a:t>
            </a:r>
          </a:p>
          <a:p>
            <a:pPr algn="r" rtl="1"/>
            <a:r>
              <a:rPr lang="he-IL" dirty="0" smtClean="0">
                <a:solidFill>
                  <a:srgbClr val="FFFF00"/>
                </a:solidFill>
              </a:rPr>
              <a:t>יש לייעץ לזוגות שהעברת </a:t>
            </a:r>
            <a:r>
              <a:rPr lang="he-IL" dirty="0" err="1" smtClean="0">
                <a:solidFill>
                  <a:srgbClr val="FFFF00"/>
                </a:solidFill>
              </a:rPr>
              <a:t>הוירוס</a:t>
            </a:r>
            <a:r>
              <a:rPr lang="he-IL" dirty="0" smtClean="0">
                <a:solidFill>
                  <a:srgbClr val="FFFF00"/>
                </a:solidFill>
              </a:rPr>
              <a:t> בטיפולי </a:t>
            </a:r>
            <a:r>
              <a:rPr lang="he-IL" dirty="0" err="1" smtClean="0">
                <a:solidFill>
                  <a:srgbClr val="FFFF00"/>
                </a:solidFill>
              </a:rPr>
              <a:t>הח"ג</a:t>
            </a:r>
            <a:r>
              <a:rPr lang="he-IL" dirty="0" smtClean="0">
                <a:solidFill>
                  <a:srgbClr val="FFFF00"/>
                </a:solidFill>
              </a:rPr>
              <a:t> אפשרית.</a:t>
            </a:r>
          </a:p>
          <a:p>
            <a:pPr algn="r" rtl="1"/>
            <a:r>
              <a:rPr lang="he-IL" dirty="0" smtClean="0">
                <a:solidFill>
                  <a:srgbClr val="FFFF00"/>
                </a:solidFill>
              </a:rPr>
              <a:t>בדיקות </a:t>
            </a:r>
            <a:r>
              <a:rPr lang="he-IL" dirty="0" err="1" smtClean="0">
                <a:solidFill>
                  <a:srgbClr val="FFFF00"/>
                </a:solidFill>
              </a:rPr>
              <a:t>שיגרתיות</a:t>
            </a:r>
            <a:r>
              <a:rPr lang="he-IL" dirty="0" smtClean="0">
                <a:solidFill>
                  <a:srgbClr val="FFFF00"/>
                </a:solidFill>
              </a:rPr>
              <a:t> לסרולוגיה זיהומית אינן נדרשות, אך עשויות לסייע במניעת העברת זיהומים.</a:t>
            </a:r>
          </a:p>
          <a:p>
            <a:pPr algn="r" rtl="1"/>
            <a:r>
              <a:rPr lang="he-IL" dirty="0" smtClean="0">
                <a:solidFill>
                  <a:srgbClr val="FFFF00"/>
                </a:solidFill>
              </a:rPr>
              <a:t>אין למנוע טיפול מזוגות נשאים.</a:t>
            </a:r>
          </a:p>
          <a:p>
            <a:pPr algn="r" rtl="1"/>
            <a:r>
              <a:rPr lang="he-IL" dirty="0" smtClean="0">
                <a:solidFill>
                  <a:srgbClr val="FFFF00"/>
                </a:solidFill>
              </a:rPr>
              <a:t>טיפול אנטי וירלי מתאים יצמצם הסיכון.</a:t>
            </a:r>
          </a:p>
          <a:p>
            <a:pPr algn="r" rtl="1"/>
            <a:r>
              <a:rPr lang="he-IL" dirty="0" smtClean="0">
                <a:solidFill>
                  <a:srgbClr val="FFFF00"/>
                </a:solidFill>
              </a:rPr>
              <a:t>הקפדה על חיסון ל- </a:t>
            </a:r>
            <a:r>
              <a:rPr lang="en-US" dirty="0" smtClean="0">
                <a:solidFill>
                  <a:srgbClr val="FFFF00"/>
                </a:solidFill>
              </a:rPr>
              <a:t>HBV</a:t>
            </a:r>
            <a:r>
              <a:rPr lang="he-IL" dirty="0" smtClean="0">
                <a:solidFill>
                  <a:srgbClr val="FFFF00"/>
                </a:solidFill>
              </a:rPr>
              <a:t>.</a:t>
            </a:r>
          </a:p>
          <a:p>
            <a:pPr algn="r" rtl="1"/>
            <a:r>
              <a:rPr lang="he-IL" dirty="0" smtClean="0">
                <a:solidFill>
                  <a:srgbClr val="FFFF00"/>
                </a:solidFill>
              </a:rPr>
              <a:t>המלצה כללית לטיפול אנטי וירלי במקרי </a:t>
            </a:r>
            <a:r>
              <a:rPr lang="en-US" dirty="0" smtClean="0">
                <a:solidFill>
                  <a:srgbClr val="FFFF00"/>
                </a:solidFill>
              </a:rPr>
              <a:t>HCV</a:t>
            </a:r>
            <a:r>
              <a:rPr lang="he-IL" dirty="0" smtClean="0">
                <a:solidFill>
                  <a:srgbClr val="FFFF00"/>
                </a:solidFill>
              </a:rPr>
              <a:t>.</a:t>
            </a:r>
          </a:p>
          <a:p>
            <a:pPr algn="r" rtl="1"/>
            <a:r>
              <a:rPr lang="he-IL" dirty="0" smtClean="0">
                <a:solidFill>
                  <a:srgbClr val="FFFF00"/>
                </a:solidFill>
              </a:rPr>
              <a:t>אין ערכי גג לעומס וירלי .</a:t>
            </a:r>
          </a:p>
          <a:p>
            <a:pPr algn="r" rtl="1"/>
            <a:endParaRPr lang="he-IL" dirty="0"/>
          </a:p>
        </p:txBody>
      </p:sp>
      <p:sp>
        <p:nvSpPr>
          <p:cNvPr id="4" name="מלבן 3"/>
          <p:cNvSpPr/>
          <p:nvPr/>
        </p:nvSpPr>
        <p:spPr>
          <a:xfrm>
            <a:off x="510746" y="4955543"/>
            <a:ext cx="6096000" cy="1200329"/>
          </a:xfrm>
          <a:prstGeom prst="rect">
            <a:avLst/>
          </a:prstGeom>
        </p:spPr>
        <p:txBody>
          <a:bodyPr>
            <a:spAutoFit/>
          </a:bodyPr>
          <a:lstStyle/>
          <a:p>
            <a:r>
              <a:rPr lang="en-US" dirty="0" smtClean="0"/>
              <a:t> It </a:t>
            </a:r>
            <a:r>
              <a:rPr lang="en-US" dirty="0"/>
              <a:t>is highly recommended that samples from viral carriers be processed in a separate laboratory or designated space within the main laboratory, utilizing a dedicated storage tank, to minimize the risk of cross contamination.</a:t>
            </a:r>
            <a:endParaRPr lang="he-IL" dirty="0"/>
          </a:p>
        </p:txBody>
      </p:sp>
      <p:sp>
        <p:nvSpPr>
          <p:cNvPr id="5" name="TextBox 4"/>
          <p:cNvSpPr txBox="1"/>
          <p:nvPr/>
        </p:nvSpPr>
        <p:spPr>
          <a:xfrm>
            <a:off x="4945931" y="28673"/>
            <a:ext cx="1709122" cy="523220"/>
          </a:xfrm>
          <a:prstGeom prst="rect">
            <a:avLst/>
          </a:prstGeom>
          <a:noFill/>
        </p:spPr>
        <p:txBody>
          <a:bodyPr wrap="none" rtlCol="1">
            <a:spAutoFit/>
          </a:bodyPr>
          <a:lstStyle/>
          <a:p>
            <a:pPr algn="r" rtl="1"/>
            <a:r>
              <a:rPr lang="he-IL" sz="2800" dirty="0" smtClean="0">
                <a:solidFill>
                  <a:srgbClr val="FFFF00"/>
                </a:solidFill>
              </a:rPr>
              <a:t>מה בחו"ל?</a:t>
            </a:r>
            <a:endParaRPr lang="he-IL" sz="2800" dirty="0">
              <a:solidFill>
                <a:srgbClr val="FFFF00"/>
              </a:solidFill>
            </a:endParaRPr>
          </a:p>
        </p:txBody>
      </p:sp>
    </p:spTree>
    <p:extLst>
      <p:ext uri="{BB962C8B-B14F-4D97-AF65-F5344CB8AC3E}">
        <p14:creationId xmlns:p14="http://schemas.microsoft.com/office/powerpoint/2010/main" val="380473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1136646" y="0"/>
            <a:ext cx="9766299" cy="808567"/>
          </a:xfrm>
        </p:spPr>
        <p:txBody>
          <a:bodyPr/>
          <a:lstStyle/>
          <a:p>
            <a:pPr algn="ctr"/>
            <a:r>
              <a:rPr lang="he-IL" dirty="0" smtClean="0">
                <a:solidFill>
                  <a:srgbClr val="FFC000"/>
                </a:solidFill>
              </a:rPr>
              <a:t>נובמבר 2014: נוהל מעבדות </a:t>
            </a:r>
            <a:r>
              <a:rPr lang="en-US" dirty="0" smtClean="0">
                <a:solidFill>
                  <a:srgbClr val="FFC000"/>
                </a:solidFill>
              </a:rPr>
              <a:t>IVF</a:t>
            </a:r>
            <a:endParaRPr lang="he-IL" dirty="0">
              <a:solidFill>
                <a:srgbClr val="FFC000"/>
              </a:solidFill>
            </a:endParaRPr>
          </a:p>
        </p:txBody>
      </p:sp>
      <p:pic>
        <p:nvPicPr>
          <p:cNvPr id="4" name="תמונה 3"/>
          <p:cNvPicPr>
            <a:picLocks noChangeAspect="1"/>
          </p:cNvPicPr>
          <p:nvPr/>
        </p:nvPicPr>
        <p:blipFill>
          <a:blip r:embed="rId2"/>
          <a:stretch>
            <a:fillRect/>
          </a:stretch>
        </p:blipFill>
        <p:spPr>
          <a:xfrm>
            <a:off x="989493" y="790704"/>
            <a:ext cx="10060605" cy="5182876"/>
          </a:xfrm>
          <a:prstGeom prst="rect">
            <a:avLst/>
          </a:prstGeo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637" y="6029769"/>
            <a:ext cx="8334375"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3376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שמיימי">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שמימי</Template>
  <TotalTime>1462</TotalTime>
  <Words>789</Words>
  <Application>Microsoft Office PowerPoint</Application>
  <PresentationFormat>מסך רחב</PresentationFormat>
  <Paragraphs>85</Paragraphs>
  <Slides>12</Slides>
  <Notes>0</Notes>
  <HiddenSlides>0</HiddenSlides>
  <MMClips>0</MMClips>
  <ScaleCrop>false</ScaleCrop>
  <HeadingPairs>
    <vt:vector size="6" baseType="variant">
      <vt:variant>
        <vt:lpstr>גופנים בשימוש</vt:lpstr>
      </vt:variant>
      <vt:variant>
        <vt:i4>4</vt:i4>
      </vt:variant>
      <vt:variant>
        <vt:lpstr>ערכת נושא</vt:lpstr>
      </vt:variant>
      <vt:variant>
        <vt:i4>1</vt:i4>
      </vt:variant>
      <vt:variant>
        <vt:lpstr>כותרות שקופיות</vt:lpstr>
      </vt:variant>
      <vt:variant>
        <vt:i4>12</vt:i4>
      </vt:variant>
    </vt:vector>
  </HeadingPairs>
  <TitlesOfParts>
    <vt:vector size="17" baseType="lpstr">
      <vt:lpstr>Arial</vt:lpstr>
      <vt:lpstr>Calibri</vt:lpstr>
      <vt:lpstr>Calibri Light</vt:lpstr>
      <vt:lpstr>Times New Roman</vt:lpstr>
      <vt:lpstr>שמיימי</vt:lpstr>
      <vt:lpstr>טיפולי הח"ג לנשאים של מחלות נגיפיות רגולציה</vt:lpstr>
      <vt:lpstr>בג"ץ נגד משרד הבריאות</vt:lpstr>
      <vt:lpstr>מצגת של PowerPoint</vt:lpstr>
      <vt:lpstr>תקציר טיוטאת הנחיות משרד הבריאות לטיפולי פוריות בנשאי מחלות נגיפיות – 3.9.07</vt:lpstr>
      <vt:lpstr>מצגת של PowerPoint</vt:lpstr>
      <vt:lpstr>מקרים מהשטח CATCH 22 ...</vt:lpstr>
      <vt:lpstr>מה אומר משרד הבריאות? (יולי 2011)</vt:lpstr>
      <vt:lpstr>מצגת של PowerPoint</vt:lpstr>
      <vt:lpstr>נובמבר 2014: נוהל מעבדות IVF</vt:lpstr>
      <vt:lpstr>מה נדרש מבחינה רגולטורית?</vt:lpstr>
      <vt:lpstr>המשך...</vt:lpstr>
      <vt:lpstr>סיכום</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Luteal support post agonist trigger for OHSS prevention: The introduction of "luteal coasting" as a novel approach.</dc:title>
  <dc:creator>USER</dc:creator>
  <cp:lastModifiedBy>שחר קול</cp:lastModifiedBy>
  <cp:revision>95</cp:revision>
  <dcterms:created xsi:type="dcterms:W3CDTF">2014-07-26T08:10:35Z</dcterms:created>
  <dcterms:modified xsi:type="dcterms:W3CDTF">2016-01-15T05:00:48Z</dcterms:modified>
</cp:coreProperties>
</file>